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4"/>
  </p:notesMasterIdLst>
  <p:sldIdLst>
    <p:sldId id="256" r:id="rId2"/>
    <p:sldId id="292" r:id="rId3"/>
    <p:sldId id="293" r:id="rId4"/>
    <p:sldId id="294" r:id="rId5"/>
    <p:sldId id="295" r:id="rId6"/>
    <p:sldId id="296" r:id="rId7"/>
    <p:sldId id="257" r:id="rId8"/>
    <p:sldId id="258" r:id="rId9"/>
    <p:sldId id="259" r:id="rId10"/>
    <p:sldId id="260" r:id="rId11"/>
    <p:sldId id="261" r:id="rId12"/>
    <p:sldId id="262" r:id="rId13"/>
    <p:sldId id="299" r:id="rId14"/>
    <p:sldId id="263" r:id="rId15"/>
    <p:sldId id="298" r:id="rId16"/>
    <p:sldId id="301" r:id="rId17"/>
    <p:sldId id="300" r:id="rId18"/>
    <p:sldId id="302" r:id="rId19"/>
    <p:sldId id="303" r:id="rId20"/>
    <p:sldId id="297" r:id="rId21"/>
    <p:sldId id="304" r:id="rId22"/>
    <p:sldId id="305" r:id="rId23"/>
    <p:sldId id="307" r:id="rId24"/>
    <p:sldId id="306" r:id="rId25"/>
    <p:sldId id="264" r:id="rId26"/>
    <p:sldId id="265" r:id="rId27"/>
    <p:sldId id="266" r:id="rId28"/>
    <p:sldId id="267" r:id="rId29"/>
    <p:sldId id="291" r:id="rId30"/>
    <p:sldId id="308" r:id="rId31"/>
    <p:sldId id="268" r:id="rId32"/>
    <p:sldId id="269" r:id="rId33"/>
    <p:sldId id="272" r:id="rId34"/>
    <p:sldId id="273" r:id="rId35"/>
    <p:sldId id="274" r:id="rId36"/>
    <p:sldId id="275" r:id="rId37"/>
    <p:sldId id="276" r:id="rId38"/>
    <p:sldId id="309" r:id="rId39"/>
    <p:sldId id="277" r:id="rId40"/>
    <p:sldId id="278" r:id="rId41"/>
    <p:sldId id="311" r:id="rId42"/>
    <p:sldId id="312" r:id="rId43"/>
    <p:sldId id="310" r:id="rId44"/>
    <p:sldId id="282" r:id="rId45"/>
    <p:sldId id="283" r:id="rId46"/>
    <p:sldId id="284" r:id="rId47"/>
    <p:sldId id="285" r:id="rId48"/>
    <p:sldId id="286" r:id="rId49"/>
    <p:sldId id="287" r:id="rId50"/>
    <p:sldId id="288" r:id="rId51"/>
    <p:sldId id="289" r:id="rId52"/>
    <p:sldId id="290" r:id="rId53"/>
  </p:sldIdLst>
  <p:sldSz cx="9144000" cy="5143500" type="screen16x9"/>
  <p:notesSz cx="6797675" cy="9928225"/>
  <p:embeddedFontLst>
    <p:embeddedFont>
      <p:font typeface="Roboto" panose="020B0604020202020204"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6C7ACB03-52FD-4EB1-89B1-C37FA77ED2FA}">
          <p14:sldIdLst>
            <p14:sldId id="256"/>
            <p14:sldId id="292"/>
            <p14:sldId id="293"/>
            <p14:sldId id="294"/>
            <p14:sldId id="295"/>
            <p14:sldId id="296"/>
            <p14:sldId id="257"/>
            <p14:sldId id="258"/>
            <p14:sldId id="259"/>
            <p14:sldId id="260"/>
            <p14:sldId id="261"/>
            <p14:sldId id="262"/>
            <p14:sldId id="299"/>
            <p14:sldId id="263"/>
            <p14:sldId id="298"/>
            <p14:sldId id="301"/>
            <p14:sldId id="300"/>
            <p14:sldId id="302"/>
            <p14:sldId id="303"/>
            <p14:sldId id="297"/>
            <p14:sldId id="304"/>
            <p14:sldId id="305"/>
            <p14:sldId id="307"/>
            <p14:sldId id="306"/>
            <p14:sldId id="264"/>
            <p14:sldId id="265"/>
            <p14:sldId id="266"/>
            <p14:sldId id="267"/>
            <p14:sldId id="291"/>
            <p14:sldId id="308"/>
            <p14:sldId id="268"/>
            <p14:sldId id="269"/>
            <p14:sldId id="272"/>
            <p14:sldId id="273"/>
            <p14:sldId id="274"/>
            <p14:sldId id="275"/>
            <p14:sldId id="276"/>
            <p14:sldId id="309"/>
            <p14:sldId id="277"/>
            <p14:sldId id="278"/>
            <p14:sldId id="311"/>
            <p14:sldId id="312"/>
            <p14:sldId id="310"/>
            <p14:sldId id="282"/>
            <p14:sldId id="283"/>
            <p14:sldId id="284"/>
            <p14:sldId id="285"/>
            <p14:sldId id="286"/>
            <p14:sldId id="287"/>
            <p14:sldId id="288"/>
            <p14:sldId id="289"/>
            <p14:sldId id="290"/>
          </p14:sldIdLst>
        </p14:section>
      </p14:sectionLst>
    </p:ex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2" d="100"/>
          <a:sy n="112" d="100"/>
        </p:scale>
        <p:origin x="102" y="24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9768" y="4715907"/>
            <a:ext cx="5438140" cy="4467701"/>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c6f73a04f_0_0: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c6f73a04f_0_0:notes"/>
          <p:cNvSpPr txBox="1">
            <a:spLocks noGrp="1"/>
          </p:cNvSpPr>
          <p:nvPr>
            <p:ph type="body" idx="1"/>
          </p:nvPr>
        </p:nvSpPr>
        <p:spPr>
          <a:xfrm>
            <a:off x="679768" y="4715907"/>
            <a:ext cx="5438140" cy="44677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4bc7cfbb47_2_183: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4bc7cfbb47_2_183:notes"/>
          <p:cNvSpPr txBox="1">
            <a:spLocks noGrp="1"/>
          </p:cNvSpPr>
          <p:nvPr>
            <p:ph type="body" idx="1"/>
          </p:nvPr>
        </p:nvSpPr>
        <p:spPr>
          <a:xfrm>
            <a:off x="679768" y="4715907"/>
            <a:ext cx="5438140" cy="44677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AE" dirty="0"/>
          </a:p>
        </p:txBody>
      </p:sp>
    </p:spTree>
    <p:extLst>
      <p:ext uri="{BB962C8B-B14F-4D97-AF65-F5344CB8AC3E}">
        <p14:creationId xmlns:p14="http://schemas.microsoft.com/office/powerpoint/2010/main" val="3234679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4bc7cfbb47_1_0: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4bc7cfbb47_1_0:notes"/>
          <p:cNvSpPr txBox="1">
            <a:spLocks noGrp="1"/>
          </p:cNvSpPr>
          <p:nvPr>
            <p:ph type="body" idx="1"/>
          </p:nvPr>
        </p:nvSpPr>
        <p:spPr>
          <a:xfrm>
            <a:off x="679768" y="4715907"/>
            <a:ext cx="5438140" cy="44677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4bc7cfbb47_1_5: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4bc7cfbb47_1_5:notes"/>
          <p:cNvSpPr txBox="1">
            <a:spLocks noGrp="1"/>
          </p:cNvSpPr>
          <p:nvPr>
            <p:ph type="body" idx="1"/>
          </p:nvPr>
        </p:nvSpPr>
        <p:spPr>
          <a:xfrm>
            <a:off x="679768" y="4715907"/>
            <a:ext cx="5438140" cy="44677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4bc7cfbb47_1_13: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4bc7cfbb47_1_13:notes"/>
          <p:cNvSpPr txBox="1">
            <a:spLocks noGrp="1"/>
          </p:cNvSpPr>
          <p:nvPr>
            <p:ph type="body" idx="1"/>
          </p:nvPr>
        </p:nvSpPr>
        <p:spPr>
          <a:xfrm>
            <a:off x="679768" y="4715907"/>
            <a:ext cx="5438140" cy="44677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4bc7cfbb47_2_3: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4bc7cfbb47_2_3:notes"/>
          <p:cNvSpPr txBox="1">
            <a:spLocks noGrp="1"/>
          </p:cNvSpPr>
          <p:nvPr>
            <p:ph type="body" idx="1"/>
          </p:nvPr>
        </p:nvSpPr>
        <p:spPr>
          <a:xfrm>
            <a:off x="679768" y="4715907"/>
            <a:ext cx="5438140" cy="44677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4bc7cfbb47_2_7: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4bc7cfbb47_2_7:notes"/>
          <p:cNvSpPr txBox="1">
            <a:spLocks noGrp="1"/>
          </p:cNvSpPr>
          <p:nvPr>
            <p:ph type="body" idx="1"/>
          </p:nvPr>
        </p:nvSpPr>
        <p:spPr>
          <a:xfrm>
            <a:off x="679768" y="4715907"/>
            <a:ext cx="5438140" cy="44677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85664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4bc7cfbb47_2_202: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4bc7cfbb47_2_202:notes"/>
          <p:cNvSpPr txBox="1">
            <a:spLocks noGrp="1"/>
          </p:cNvSpPr>
          <p:nvPr>
            <p:ph type="body" idx="1"/>
          </p:nvPr>
        </p:nvSpPr>
        <p:spPr>
          <a:xfrm>
            <a:off x="679768" y="4715907"/>
            <a:ext cx="5438140" cy="44677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17020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4bc7cfbb47_2_7: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4bc7cfbb47_2_7:notes"/>
          <p:cNvSpPr txBox="1">
            <a:spLocks noGrp="1"/>
          </p:cNvSpPr>
          <p:nvPr>
            <p:ph type="body" idx="1"/>
          </p:nvPr>
        </p:nvSpPr>
        <p:spPr>
          <a:xfrm>
            <a:off x="679768" y="4715907"/>
            <a:ext cx="5438140" cy="44677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c6f73a04f_0_14: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c6f73a04f_0_14:notes"/>
          <p:cNvSpPr txBox="1">
            <a:spLocks noGrp="1"/>
          </p:cNvSpPr>
          <p:nvPr>
            <p:ph type="body" idx="1"/>
          </p:nvPr>
        </p:nvSpPr>
        <p:spPr>
          <a:xfrm>
            <a:off x="679768" y="4715907"/>
            <a:ext cx="5438140" cy="44677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c6f73a04f_0_0: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c6f73a04f_0_0:notes"/>
          <p:cNvSpPr txBox="1">
            <a:spLocks noGrp="1"/>
          </p:cNvSpPr>
          <p:nvPr>
            <p:ph type="body" idx="1"/>
          </p:nvPr>
        </p:nvSpPr>
        <p:spPr>
          <a:xfrm>
            <a:off x="679768" y="4715907"/>
            <a:ext cx="5438140" cy="44677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05895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4bc7cfbb47_2_15: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4bc7cfbb47_2_15:notes"/>
          <p:cNvSpPr txBox="1">
            <a:spLocks noGrp="1"/>
          </p:cNvSpPr>
          <p:nvPr>
            <p:ph type="body" idx="1"/>
          </p:nvPr>
        </p:nvSpPr>
        <p:spPr>
          <a:xfrm>
            <a:off x="679768" y="4715907"/>
            <a:ext cx="5438140" cy="44677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4bc7cfbb47_2_23: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4bc7cfbb47_2_23:notes"/>
          <p:cNvSpPr txBox="1">
            <a:spLocks noGrp="1"/>
          </p:cNvSpPr>
          <p:nvPr>
            <p:ph type="body" idx="1"/>
          </p:nvPr>
        </p:nvSpPr>
        <p:spPr>
          <a:xfrm>
            <a:off x="679768" y="4715907"/>
            <a:ext cx="5438140" cy="44677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4bc7cfbb47_2_32: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4bc7cfbb47_2_32:notes"/>
          <p:cNvSpPr txBox="1">
            <a:spLocks noGrp="1"/>
          </p:cNvSpPr>
          <p:nvPr>
            <p:ph type="body" idx="1"/>
          </p:nvPr>
        </p:nvSpPr>
        <p:spPr>
          <a:xfrm>
            <a:off x="679768" y="4715907"/>
            <a:ext cx="5438140" cy="44677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4bc7cfbb47_2_48: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24bc7cfbb47_2_48:notes"/>
          <p:cNvSpPr txBox="1">
            <a:spLocks noGrp="1"/>
          </p:cNvSpPr>
          <p:nvPr>
            <p:ph type="body" idx="1"/>
          </p:nvPr>
        </p:nvSpPr>
        <p:spPr>
          <a:xfrm>
            <a:off x="679768" y="4715907"/>
            <a:ext cx="5438140" cy="44677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4bc7cfbb47_2_54: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4bc7cfbb47_2_54:notes"/>
          <p:cNvSpPr txBox="1">
            <a:spLocks noGrp="1"/>
          </p:cNvSpPr>
          <p:nvPr>
            <p:ph type="body" idx="1"/>
          </p:nvPr>
        </p:nvSpPr>
        <p:spPr>
          <a:xfrm>
            <a:off x="679768" y="4715907"/>
            <a:ext cx="5438140" cy="44677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c6f73a04f_0_9: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c6f73a04f_0_9:notes"/>
          <p:cNvSpPr txBox="1">
            <a:spLocks noGrp="1"/>
          </p:cNvSpPr>
          <p:nvPr>
            <p:ph type="body" idx="1"/>
          </p:nvPr>
        </p:nvSpPr>
        <p:spPr>
          <a:xfrm>
            <a:off x="679768" y="4715907"/>
            <a:ext cx="5438140" cy="44677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95817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4bc7cfbb47_2_198: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4bc7cfbb47_2_198:notes"/>
          <p:cNvSpPr txBox="1">
            <a:spLocks noGrp="1"/>
          </p:cNvSpPr>
          <p:nvPr>
            <p:ph type="body" idx="1"/>
          </p:nvPr>
        </p:nvSpPr>
        <p:spPr>
          <a:xfrm>
            <a:off x="679768" y="4715907"/>
            <a:ext cx="5438140" cy="44677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4bc7cfbb47_2_216: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4bc7cfbb47_2_216:notes"/>
          <p:cNvSpPr txBox="1">
            <a:spLocks noGrp="1"/>
          </p:cNvSpPr>
          <p:nvPr>
            <p:ph type="body" idx="1"/>
          </p:nvPr>
        </p:nvSpPr>
        <p:spPr>
          <a:xfrm>
            <a:off x="679768" y="4715907"/>
            <a:ext cx="5438140" cy="44677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4bc7cfbb47_2_221: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4bc7cfbb47_2_221:notes"/>
          <p:cNvSpPr txBox="1">
            <a:spLocks noGrp="1"/>
          </p:cNvSpPr>
          <p:nvPr>
            <p:ph type="body" idx="1"/>
          </p:nvPr>
        </p:nvSpPr>
        <p:spPr>
          <a:xfrm>
            <a:off x="679768" y="4715907"/>
            <a:ext cx="5438140" cy="44677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41896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4bc7cfbb47_2_226: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4bc7cfbb47_2_226:notes"/>
          <p:cNvSpPr txBox="1">
            <a:spLocks noGrp="1"/>
          </p:cNvSpPr>
          <p:nvPr>
            <p:ph type="body" idx="1"/>
          </p:nvPr>
        </p:nvSpPr>
        <p:spPr>
          <a:xfrm>
            <a:off x="679768" y="4715907"/>
            <a:ext cx="5438140" cy="44677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7638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73a04f_0_5: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73a04f_0_5:notes"/>
          <p:cNvSpPr txBox="1">
            <a:spLocks noGrp="1"/>
          </p:cNvSpPr>
          <p:nvPr>
            <p:ph type="body" idx="1"/>
          </p:nvPr>
        </p:nvSpPr>
        <p:spPr>
          <a:xfrm>
            <a:off x="679768" y="4715907"/>
            <a:ext cx="5438140" cy="44677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4bc7cfbb47_2_231: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24bc7cfbb47_2_231:notes"/>
          <p:cNvSpPr txBox="1">
            <a:spLocks noGrp="1"/>
          </p:cNvSpPr>
          <p:nvPr>
            <p:ph type="body" idx="1"/>
          </p:nvPr>
        </p:nvSpPr>
        <p:spPr>
          <a:xfrm>
            <a:off x="679768" y="4715907"/>
            <a:ext cx="5438140" cy="44677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15742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4bc7cfbb47_2_67: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4bc7cfbb47_2_67:notes"/>
          <p:cNvSpPr txBox="1">
            <a:spLocks noGrp="1"/>
          </p:cNvSpPr>
          <p:nvPr>
            <p:ph type="body" idx="1"/>
          </p:nvPr>
        </p:nvSpPr>
        <p:spPr>
          <a:xfrm>
            <a:off x="679768" y="4715907"/>
            <a:ext cx="5438140" cy="44677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4bc7cfbb47_2_75: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24bc7cfbb47_2_75:notes"/>
          <p:cNvSpPr txBox="1">
            <a:spLocks noGrp="1"/>
          </p:cNvSpPr>
          <p:nvPr>
            <p:ph type="body" idx="1"/>
          </p:nvPr>
        </p:nvSpPr>
        <p:spPr>
          <a:xfrm>
            <a:off x="679768" y="4715907"/>
            <a:ext cx="5438140" cy="44677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4bc7cfbb47_2_82: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4bc7cfbb47_2_82:notes"/>
          <p:cNvSpPr txBox="1">
            <a:spLocks noGrp="1"/>
          </p:cNvSpPr>
          <p:nvPr>
            <p:ph type="body" idx="1"/>
          </p:nvPr>
        </p:nvSpPr>
        <p:spPr>
          <a:xfrm>
            <a:off x="679768" y="4715907"/>
            <a:ext cx="5438140" cy="44677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4bc7cfbb47_2_91: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4bc7cfbb47_2_91:notes"/>
          <p:cNvSpPr txBox="1">
            <a:spLocks noGrp="1"/>
          </p:cNvSpPr>
          <p:nvPr>
            <p:ph type="body" idx="1"/>
          </p:nvPr>
        </p:nvSpPr>
        <p:spPr>
          <a:xfrm>
            <a:off x="679768" y="4715907"/>
            <a:ext cx="5438140" cy="44677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4bc7cfbb47_2_98: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24bc7cfbb47_2_98:notes"/>
          <p:cNvSpPr txBox="1">
            <a:spLocks noGrp="1"/>
          </p:cNvSpPr>
          <p:nvPr>
            <p:ph type="body" idx="1"/>
          </p:nvPr>
        </p:nvSpPr>
        <p:spPr>
          <a:xfrm>
            <a:off x="679768" y="4715907"/>
            <a:ext cx="5438140" cy="44677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4bc7cfbb47_2_104: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4bc7cfbb47_2_104:notes"/>
          <p:cNvSpPr txBox="1">
            <a:spLocks noGrp="1"/>
          </p:cNvSpPr>
          <p:nvPr>
            <p:ph type="body" idx="1"/>
          </p:nvPr>
        </p:nvSpPr>
        <p:spPr>
          <a:xfrm>
            <a:off x="679768" y="4715907"/>
            <a:ext cx="5438140" cy="44677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4bc7cfbb47_2_124: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4bc7cfbb47_2_124:notes"/>
          <p:cNvSpPr txBox="1">
            <a:spLocks noGrp="1"/>
          </p:cNvSpPr>
          <p:nvPr>
            <p:ph type="body" idx="1"/>
          </p:nvPr>
        </p:nvSpPr>
        <p:spPr>
          <a:xfrm>
            <a:off x="679768" y="4715907"/>
            <a:ext cx="5438140" cy="44677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4bc7cfbb47_2_136: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24bc7cfbb47_2_136:notes"/>
          <p:cNvSpPr txBox="1">
            <a:spLocks noGrp="1"/>
          </p:cNvSpPr>
          <p:nvPr>
            <p:ph type="body" idx="1"/>
          </p:nvPr>
        </p:nvSpPr>
        <p:spPr>
          <a:xfrm>
            <a:off x="679768" y="4715907"/>
            <a:ext cx="5438140" cy="44677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4bc7cfbb47_2_150: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24bc7cfbb47_2_150:notes"/>
          <p:cNvSpPr txBox="1">
            <a:spLocks noGrp="1"/>
          </p:cNvSpPr>
          <p:nvPr>
            <p:ph type="body" idx="1"/>
          </p:nvPr>
        </p:nvSpPr>
        <p:spPr>
          <a:xfrm>
            <a:off x="679768" y="4715907"/>
            <a:ext cx="5438140" cy="44677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c6f73a04f_0_9: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c6f73a04f_0_9:notes"/>
          <p:cNvSpPr txBox="1">
            <a:spLocks noGrp="1"/>
          </p:cNvSpPr>
          <p:nvPr>
            <p:ph type="body" idx="1"/>
          </p:nvPr>
        </p:nvSpPr>
        <p:spPr>
          <a:xfrm>
            <a:off x="679768" y="4715907"/>
            <a:ext cx="5438140" cy="44677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4bc7cfbb47_0_36: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4bc7cfbb47_0_36:notes"/>
          <p:cNvSpPr txBox="1">
            <a:spLocks noGrp="1"/>
          </p:cNvSpPr>
          <p:nvPr>
            <p:ph type="body" idx="1"/>
          </p:nvPr>
        </p:nvSpPr>
        <p:spPr>
          <a:xfrm>
            <a:off x="679768" y="4715907"/>
            <a:ext cx="5438140" cy="44677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4bc7cfbb47_2_158: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4bc7cfbb47_2_158:notes"/>
          <p:cNvSpPr txBox="1">
            <a:spLocks noGrp="1"/>
          </p:cNvSpPr>
          <p:nvPr>
            <p:ph type="body" idx="1"/>
          </p:nvPr>
        </p:nvSpPr>
        <p:spPr>
          <a:xfrm>
            <a:off x="679768" y="4715907"/>
            <a:ext cx="5438140" cy="44677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4bc7cfbb47_2_170: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4bc7cfbb47_2_170:notes"/>
          <p:cNvSpPr txBox="1">
            <a:spLocks noGrp="1"/>
          </p:cNvSpPr>
          <p:nvPr>
            <p:ph type="body" idx="1"/>
          </p:nvPr>
        </p:nvSpPr>
        <p:spPr>
          <a:xfrm>
            <a:off x="679768" y="4715907"/>
            <a:ext cx="5438140" cy="44677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4bc7cfbb47_0_13: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4bc7cfbb47_0_13:notes"/>
          <p:cNvSpPr txBox="1">
            <a:spLocks noGrp="1"/>
          </p:cNvSpPr>
          <p:nvPr>
            <p:ph type="body" idx="1"/>
          </p:nvPr>
        </p:nvSpPr>
        <p:spPr>
          <a:xfrm>
            <a:off x="679768" y="4715907"/>
            <a:ext cx="5438140" cy="44677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AE" dirty="0"/>
          </a:p>
        </p:txBody>
      </p:sp>
    </p:spTree>
    <p:extLst>
      <p:ext uri="{BB962C8B-B14F-4D97-AF65-F5344CB8AC3E}">
        <p14:creationId xmlns:p14="http://schemas.microsoft.com/office/powerpoint/2010/main" val="17784949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bit.ly/2Dcvw7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3.gif"/></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390524" y="1059678"/>
            <a:ext cx="8753475" cy="286284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Artificial Intelligence </a:t>
            </a:r>
            <a:r>
              <a:rPr lang="en" dirty="0"/>
              <a:t>Workshop</a:t>
            </a:r>
            <a:br>
              <a:rPr lang="en" dirty="0"/>
            </a:br>
            <a:br>
              <a:rPr lang="en" dirty="0"/>
            </a:br>
            <a:r>
              <a:rPr lang="en" sz="2000" dirty="0"/>
              <a:t>Summer School 2023</a:t>
            </a:r>
            <a:br>
              <a:rPr lang="en" sz="2000" dirty="0"/>
            </a:br>
            <a:r>
              <a:rPr lang="en-US" sz="2000" dirty="0"/>
              <a:t>Dr. Vinod PANGRACIOUS</a:t>
            </a:r>
            <a:endParaRPr dirty="0"/>
          </a:p>
        </p:txBody>
      </p:sp>
      <p:pic>
        <p:nvPicPr>
          <p:cNvPr id="3" name="Picture 2">
            <a:extLst>
              <a:ext uri="{FF2B5EF4-FFF2-40B4-BE49-F238E27FC236}">
                <a16:creationId xmlns:a16="http://schemas.microsoft.com/office/drawing/2014/main" id="{C6C84B67-3D0B-4E73-910F-27C7DBF6761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15093" y="3127857"/>
            <a:ext cx="2021937" cy="191192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Applications of AI </a:t>
            </a:r>
            <a:endParaRPr/>
          </a:p>
        </p:txBody>
      </p:sp>
      <p:pic>
        <p:nvPicPr>
          <p:cNvPr id="89" name="Google Shape;89;p17"/>
          <p:cNvPicPr preferRelativeResize="0"/>
          <p:nvPr/>
        </p:nvPicPr>
        <p:blipFill>
          <a:blip r:embed="rId3">
            <a:alphaModFix/>
          </a:blip>
          <a:stretch>
            <a:fillRect/>
          </a:stretch>
        </p:blipFill>
        <p:spPr>
          <a:xfrm>
            <a:off x="129551" y="2167392"/>
            <a:ext cx="2491653" cy="1483087"/>
          </a:xfrm>
          <a:prstGeom prst="rect">
            <a:avLst/>
          </a:prstGeom>
          <a:noFill/>
          <a:ln>
            <a:noFill/>
          </a:ln>
        </p:spPr>
      </p:pic>
      <p:pic>
        <p:nvPicPr>
          <p:cNvPr id="90" name="Google Shape;90;p17"/>
          <p:cNvPicPr preferRelativeResize="0"/>
          <p:nvPr/>
        </p:nvPicPr>
        <p:blipFill>
          <a:blip r:embed="rId4">
            <a:alphaModFix/>
          </a:blip>
          <a:stretch>
            <a:fillRect/>
          </a:stretch>
        </p:blipFill>
        <p:spPr>
          <a:xfrm>
            <a:off x="5163685" y="1805770"/>
            <a:ext cx="1930012" cy="2205739"/>
          </a:xfrm>
          <a:prstGeom prst="rect">
            <a:avLst/>
          </a:prstGeom>
          <a:noFill/>
          <a:ln>
            <a:noFill/>
          </a:ln>
        </p:spPr>
      </p:pic>
      <p:pic>
        <p:nvPicPr>
          <p:cNvPr id="91" name="Google Shape;91;p17"/>
          <p:cNvPicPr preferRelativeResize="0"/>
          <p:nvPr/>
        </p:nvPicPr>
        <p:blipFill>
          <a:blip r:embed="rId5">
            <a:alphaModFix/>
          </a:blip>
          <a:stretch>
            <a:fillRect/>
          </a:stretch>
        </p:blipFill>
        <p:spPr>
          <a:xfrm>
            <a:off x="7091449" y="1805770"/>
            <a:ext cx="1832501" cy="1832474"/>
          </a:xfrm>
          <a:prstGeom prst="rect">
            <a:avLst/>
          </a:prstGeom>
          <a:noFill/>
          <a:ln>
            <a:noFill/>
          </a:ln>
        </p:spPr>
      </p:pic>
      <p:sp>
        <p:nvSpPr>
          <p:cNvPr id="92" name="Google Shape;92;p17"/>
          <p:cNvSpPr txBox="1"/>
          <p:nvPr/>
        </p:nvSpPr>
        <p:spPr>
          <a:xfrm>
            <a:off x="-273839" y="3943075"/>
            <a:ext cx="30000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t>Stock Prediction</a:t>
            </a:r>
            <a:endParaRPr sz="1800" dirty="0"/>
          </a:p>
        </p:txBody>
      </p:sp>
      <p:sp>
        <p:nvSpPr>
          <p:cNvPr id="93" name="Google Shape;93;p17"/>
          <p:cNvSpPr txBox="1"/>
          <p:nvPr/>
        </p:nvSpPr>
        <p:spPr>
          <a:xfrm>
            <a:off x="4781159" y="4006558"/>
            <a:ext cx="30000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t>Spam Filter</a:t>
            </a:r>
            <a:r>
              <a:rPr lang="en-US" sz="1800" dirty="0"/>
              <a:t>s</a:t>
            </a:r>
            <a:endParaRPr sz="1800" dirty="0"/>
          </a:p>
        </p:txBody>
      </p:sp>
      <p:sp>
        <p:nvSpPr>
          <p:cNvPr id="94" name="Google Shape;94;p17"/>
          <p:cNvSpPr txBox="1"/>
          <p:nvPr/>
        </p:nvSpPr>
        <p:spPr>
          <a:xfrm>
            <a:off x="7392440" y="3937589"/>
            <a:ext cx="1832501"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t>Chatbot</a:t>
            </a:r>
            <a:r>
              <a:rPr lang="en-US" sz="1800" dirty="0"/>
              <a:t>s</a:t>
            </a:r>
            <a:endParaRPr sz="1800" dirty="0"/>
          </a:p>
        </p:txBody>
      </p:sp>
      <p:pic>
        <p:nvPicPr>
          <p:cNvPr id="9" name="Image 2">
            <a:extLst>
              <a:ext uri="{FF2B5EF4-FFF2-40B4-BE49-F238E27FC236}">
                <a16:creationId xmlns:a16="http://schemas.microsoft.com/office/drawing/2014/main" id="{B39C3A32-B903-45A9-8CF4-21108668B2EA}"/>
              </a:ext>
            </a:extLst>
          </p:cNvPr>
          <p:cNvPicPr>
            <a:picLocks noChangeAspect="1"/>
          </p:cNvPicPr>
          <p:nvPr/>
        </p:nvPicPr>
        <p:blipFill>
          <a:blip r:embed="rId6"/>
          <a:stretch>
            <a:fillRect/>
          </a:stretch>
        </p:blipFill>
        <p:spPr>
          <a:xfrm>
            <a:off x="2919947" y="2199612"/>
            <a:ext cx="2090598" cy="1338154"/>
          </a:xfrm>
          <a:prstGeom prst="rect">
            <a:avLst/>
          </a:prstGeom>
        </p:spPr>
      </p:pic>
      <p:sp>
        <p:nvSpPr>
          <p:cNvPr id="10" name="Google Shape;92;p17">
            <a:extLst>
              <a:ext uri="{FF2B5EF4-FFF2-40B4-BE49-F238E27FC236}">
                <a16:creationId xmlns:a16="http://schemas.microsoft.com/office/drawing/2014/main" id="{7B6C9310-6BB6-4176-8B72-E878574BE9BF}"/>
              </a:ext>
            </a:extLst>
          </p:cNvPr>
          <p:cNvSpPr txBox="1"/>
          <p:nvPr/>
        </p:nvSpPr>
        <p:spPr>
          <a:xfrm>
            <a:off x="2253660" y="3949824"/>
            <a:ext cx="30000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t>Game Playing</a:t>
            </a:r>
            <a:endParaRPr sz="1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Applications of DL</a:t>
            </a:r>
            <a:endParaRPr/>
          </a:p>
        </p:txBody>
      </p:sp>
      <p:sp>
        <p:nvSpPr>
          <p:cNvPr id="100" name="Google Shape;100;p18"/>
          <p:cNvSpPr txBox="1"/>
          <p:nvPr/>
        </p:nvSpPr>
        <p:spPr>
          <a:xfrm>
            <a:off x="-489889" y="3891399"/>
            <a:ext cx="30000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t>Disease Prediction</a:t>
            </a:r>
            <a:endParaRPr sz="1800" dirty="0"/>
          </a:p>
        </p:txBody>
      </p:sp>
      <p:sp>
        <p:nvSpPr>
          <p:cNvPr id="101" name="Google Shape;101;p18"/>
          <p:cNvSpPr txBox="1"/>
          <p:nvPr/>
        </p:nvSpPr>
        <p:spPr>
          <a:xfrm>
            <a:off x="2779565" y="4505500"/>
            <a:ext cx="3000000" cy="73863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t>Automated </a:t>
            </a:r>
            <a:r>
              <a:rPr lang="en-US" sz="1800" dirty="0"/>
              <a:t>or Autonomous</a:t>
            </a:r>
            <a:r>
              <a:rPr lang="en" sz="1800" dirty="0"/>
              <a:t> Driving</a:t>
            </a:r>
            <a:endParaRPr sz="1800" dirty="0"/>
          </a:p>
        </p:txBody>
      </p:sp>
      <p:sp>
        <p:nvSpPr>
          <p:cNvPr id="102" name="Google Shape;102;p18"/>
          <p:cNvSpPr txBox="1"/>
          <p:nvPr/>
        </p:nvSpPr>
        <p:spPr>
          <a:xfrm>
            <a:off x="6567245" y="4274650"/>
            <a:ext cx="2127553"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t>Emotion Detection</a:t>
            </a:r>
            <a:endParaRPr sz="1800"/>
          </a:p>
        </p:txBody>
      </p:sp>
      <p:pic>
        <p:nvPicPr>
          <p:cNvPr id="103" name="Google Shape;103;p18"/>
          <p:cNvPicPr preferRelativeResize="0"/>
          <p:nvPr/>
        </p:nvPicPr>
        <p:blipFill>
          <a:blip r:embed="rId3">
            <a:alphaModFix/>
          </a:blip>
          <a:stretch>
            <a:fillRect/>
          </a:stretch>
        </p:blipFill>
        <p:spPr>
          <a:xfrm>
            <a:off x="217843" y="2034099"/>
            <a:ext cx="1584537" cy="1857300"/>
          </a:xfrm>
          <a:prstGeom prst="rect">
            <a:avLst/>
          </a:prstGeom>
          <a:noFill/>
          <a:ln>
            <a:noFill/>
          </a:ln>
        </p:spPr>
      </p:pic>
      <p:pic>
        <p:nvPicPr>
          <p:cNvPr id="105" name="Google Shape;105;p18"/>
          <p:cNvPicPr preferRelativeResize="0"/>
          <p:nvPr/>
        </p:nvPicPr>
        <p:blipFill>
          <a:blip r:embed="rId4">
            <a:alphaModFix/>
          </a:blip>
          <a:stretch>
            <a:fillRect/>
          </a:stretch>
        </p:blipFill>
        <p:spPr>
          <a:xfrm>
            <a:off x="6289705" y="1919374"/>
            <a:ext cx="2682635" cy="2226145"/>
          </a:xfrm>
          <a:prstGeom prst="rect">
            <a:avLst/>
          </a:prstGeom>
          <a:noFill/>
          <a:ln>
            <a:noFill/>
          </a:ln>
        </p:spPr>
      </p:pic>
      <p:pic>
        <p:nvPicPr>
          <p:cNvPr id="2" name="Picture 1">
            <a:extLst>
              <a:ext uri="{FF2B5EF4-FFF2-40B4-BE49-F238E27FC236}">
                <a16:creationId xmlns:a16="http://schemas.microsoft.com/office/drawing/2014/main" id="{6ED38EB6-AA3A-42B5-87A7-9C2875FC9B14}"/>
              </a:ext>
            </a:extLst>
          </p:cNvPr>
          <p:cNvPicPr>
            <a:picLocks noChangeAspect="1"/>
          </p:cNvPicPr>
          <p:nvPr/>
        </p:nvPicPr>
        <p:blipFill>
          <a:blip r:embed="rId5"/>
          <a:stretch>
            <a:fillRect/>
          </a:stretch>
        </p:blipFill>
        <p:spPr>
          <a:xfrm>
            <a:off x="2816247" y="1693714"/>
            <a:ext cx="2337644" cy="1357383"/>
          </a:xfrm>
          <a:prstGeom prst="rect">
            <a:avLst/>
          </a:prstGeom>
        </p:spPr>
      </p:pic>
      <p:pic>
        <p:nvPicPr>
          <p:cNvPr id="4" name="Picture 3">
            <a:extLst>
              <a:ext uri="{FF2B5EF4-FFF2-40B4-BE49-F238E27FC236}">
                <a16:creationId xmlns:a16="http://schemas.microsoft.com/office/drawing/2014/main" id="{95095985-590C-490B-929B-2F589FDB6F65}"/>
              </a:ext>
            </a:extLst>
          </p:cNvPr>
          <p:cNvPicPr>
            <a:picLocks noChangeAspect="1"/>
          </p:cNvPicPr>
          <p:nvPr/>
        </p:nvPicPr>
        <p:blipFill>
          <a:blip r:embed="rId6"/>
          <a:stretch>
            <a:fillRect/>
          </a:stretch>
        </p:blipFill>
        <p:spPr>
          <a:xfrm>
            <a:off x="2187787" y="3088882"/>
            <a:ext cx="3787468" cy="1562235"/>
          </a:xfrm>
          <a:prstGeom prst="rect">
            <a:avLst/>
          </a:prstGeom>
        </p:spPr>
      </p:pic>
      <p:pic>
        <p:nvPicPr>
          <p:cNvPr id="10" name="Image 3">
            <a:extLst>
              <a:ext uri="{FF2B5EF4-FFF2-40B4-BE49-F238E27FC236}">
                <a16:creationId xmlns:a16="http://schemas.microsoft.com/office/drawing/2014/main" id="{42E2D01C-0186-4ED6-893D-71F1A112F918}"/>
              </a:ext>
            </a:extLst>
          </p:cNvPr>
          <p:cNvPicPr>
            <a:picLocks noChangeAspect="1"/>
          </p:cNvPicPr>
          <p:nvPr/>
        </p:nvPicPr>
        <p:blipFill rotWithShape="1">
          <a:blip r:embed="rId7"/>
          <a:srcRect l="11635" t="4293"/>
          <a:stretch/>
        </p:blipFill>
        <p:spPr>
          <a:xfrm>
            <a:off x="6572715" y="205448"/>
            <a:ext cx="1900649" cy="1402697"/>
          </a:xfrm>
          <a:prstGeom prst="rect">
            <a:avLst/>
          </a:prstGeom>
        </p:spPr>
      </p:pic>
      <p:sp>
        <p:nvSpPr>
          <p:cNvPr id="11" name="Google Shape;92;p17">
            <a:extLst>
              <a:ext uri="{FF2B5EF4-FFF2-40B4-BE49-F238E27FC236}">
                <a16:creationId xmlns:a16="http://schemas.microsoft.com/office/drawing/2014/main" id="{840CCF12-C72A-450D-92CA-E24C6CA550C1}"/>
              </a:ext>
            </a:extLst>
          </p:cNvPr>
          <p:cNvSpPr txBox="1"/>
          <p:nvPr/>
        </p:nvSpPr>
        <p:spPr>
          <a:xfrm>
            <a:off x="3572715" y="354229"/>
            <a:ext cx="3000000" cy="73863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t>Expert Systems: Robotics, Medical Diagnosis,</a:t>
            </a:r>
            <a:endParaRPr sz="1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9"/>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Neural Networks</a:t>
            </a:r>
            <a:endParaRPr dirty="0"/>
          </a:p>
        </p:txBody>
      </p:sp>
      <p:sp>
        <p:nvSpPr>
          <p:cNvPr id="111" name="Google Shape;111;p19"/>
          <p:cNvSpPr txBox="1">
            <a:spLocks noGrp="1"/>
          </p:cNvSpPr>
          <p:nvPr>
            <p:ph type="body" idx="1"/>
          </p:nvPr>
        </p:nvSpPr>
        <p:spPr>
          <a:xfrm>
            <a:off x="460950" y="1804050"/>
            <a:ext cx="8222100" cy="767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Neural Networks are DL structures that are meant to imitate the nervous system of humans. </a:t>
            </a:r>
            <a:endParaRPr dirty="0"/>
          </a:p>
        </p:txBody>
      </p:sp>
      <p:pic>
        <p:nvPicPr>
          <p:cNvPr id="112" name="Google Shape;112;p19"/>
          <p:cNvPicPr preferRelativeResize="0"/>
          <p:nvPr/>
        </p:nvPicPr>
        <p:blipFill>
          <a:blip r:embed="rId3">
            <a:alphaModFix/>
          </a:blip>
          <a:stretch>
            <a:fillRect/>
          </a:stretch>
        </p:blipFill>
        <p:spPr>
          <a:xfrm>
            <a:off x="471900" y="2671699"/>
            <a:ext cx="2611575" cy="2136350"/>
          </a:xfrm>
          <a:prstGeom prst="rect">
            <a:avLst/>
          </a:prstGeom>
          <a:noFill/>
          <a:ln>
            <a:noFill/>
          </a:ln>
        </p:spPr>
      </p:pic>
      <p:sp>
        <p:nvSpPr>
          <p:cNvPr id="113" name="Google Shape;113;p19"/>
          <p:cNvSpPr txBox="1">
            <a:spLocks noGrp="1"/>
          </p:cNvSpPr>
          <p:nvPr>
            <p:ph type="body" idx="1"/>
          </p:nvPr>
        </p:nvSpPr>
        <p:spPr>
          <a:xfrm>
            <a:off x="3302477" y="2336715"/>
            <a:ext cx="5516100" cy="2002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solidFill>
                  <a:srgbClr val="00B050"/>
                </a:solidFill>
              </a:rPr>
              <a:t>Our nervous system helps us perceive the outside world.</a:t>
            </a:r>
            <a:r>
              <a:rPr lang="en" dirty="0">
                <a:solidFill>
                  <a:srgbClr val="00B0F0"/>
                </a:solidFill>
              </a:rPr>
              <a:t> </a:t>
            </a:r>
          </a:p>
          <a:p>
            <a:pPr marL="457200" lvl="0" indent="-342900" algn="l" rtl="0">
              <a:spcBef>
                <a:spcPts val="0"/>
              </a:spcBef>
              <a:spcAft>
                <a:spcPts val="0"/>
              </a:spcAft>
              <a:buSzPts val="1800"/>
              <a:buChar char="●"/>
            </a:pPr>
            <a:r>
              <a:rPr lang="en" dirty="0">
                <a:solidFill>
                  <a:srgbClr val="00B0F0"/>
                </a:solidFill>
              </a:rPr>
              <a:t>Neural networks allow computers to make sense of data. </a:t>
            </a:r>
            <a:endParaRPr dirty="0">
              <a:solidFill>
                <a:srgbClr val="00B0F0"/>
              </a:solidFill>
            </a:endParaRPr>
          </a:p>
          <a:p>
            <a:pPr marL="457200" lvl="0" indent="-342900" algn="l" rtl="0">
              <a:spcBef>
                <a:spcPts val="0"/>
              </a:spcBef>
              <a:spcAft>
                <a:spcPts val="0"/>
              </a:spcAft>
              <a:buSzPts val="1800"/>
              <a:buChar char="●"/>
            </a:pPr>
            <a:r>
              <a:rPr lang="en" dirty="0">
                <a:solidFill>
                  <a:srgbClr val="00B050"/>
                </a:solidFill>
              </a:rPr>
              <a:t>Each cell in our nervous system is a </a:t>
            </a:r>
            <a:r>
              <a:rPr lang="en" b="1" dirty="0">
                <a:solidFill>
                  <a:srgbClr val="00B050"/>
                </a:solidFill>
              </a:rPr>
              <a:t>neuron</a:t>
            </a:r>
            <a:r>
              <a:rPr lang="en" dirty="0">
                <a:solidFill>
                  <a:srgbClr val="00B050"/>
                </a:solidFill>
              </a:rPr>
              <a:t>. </a:t>
            </a:r>
          </a:p>
          <a:p>
            <a:pPr marL="457200" lvl="0" indent="-342900" algn="l" rtl="0">
              <a:spcBef>
                <a:spcPts val="0"/>
              </a:spcBef>
              <a:spcAft>
                <a:spcPts val="0"/>
              </a:spcAft>
              <a:buSzPts val="1800"/>
              <a:buChar char="●"/>
            </a:pPr>
            <a:r>
              <a:rPr lang="en" dirty="0">
                <a:solidFill>
                  <a:srgbClr val="00B0F0"/>
                </a:solidFill>
              </a:rPr>
              <a:t>In neural networks, each node is called a </a:t>
            </a:r>
            <a:r>
              <a:rPr lang="en" b="1" dirty="0">
                <a:solidFill>
                  <a:srgbClr val="00B0F0"/>
                </a:solidFill>
              </a:rPr>
              <a:t>perceptron.</a:t>
            </a:r>
            <a:endParaRPr b="1" dirty="0">
              <a:solidFill>
                <a:srgbClr val="00B0F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D06EF-EB7B-44DC-8FC2-16449DB45F35}"/>
              </a:ext>
            </a:extLst>
          </p:cNvPr>
          <p:cNvSpPr>
            <a:spLocks noGrp="1"/>
          </p:cNvSpPr>
          <p:nvPr>
            <p:ph type="title"/>
          </p:nvPr>
        </p:nvSpPr>
        <p:spPr/>
        <p:txBody>
          <a:bodyPr/>
          <a:lstStyle/>
          <a:p>
            <a:r>
              <a:rPr lang="en-US" dirty="0"/>
              <a:t>Neural Network Process</a:t>
            </a:r>
            <a:endParaRPr lang="en-AE" dirty="0"/>
          </a:p>
        </p:txBody>
      </p:sp>
      <p:sp>
        <p:nvSpPr>
          <p:cNvPr id="3" name="Text Placeholder 2">
            <a:extLst>
              <a:ext uri="{FF2B5EF4-FFF2-40B4-BE49-F238E27FC236}">
                <a16:creationId xmlns:a16="http://schemas.microsoft.com/office/drawing/2014/main" id="{BE85CA08-9075-439F-ADC7-74E21A2E51C5}"/>
              </a:ext>
            </a:extLst>
          </p:cNvPr>
          <p:cNvSpPr>
            <a:spLocks noGrp="1"/>
          </p:cNvSpPr>
          <p:nvPr>
            <p:ph type="body" idx="1"/>
          </p:nvPr>
        </p:nvSpPr>
        <p:spPr/>
        <p:txBody>
          <a:bodyPr/>
          <a:lstStyle/>
          <a:p>
            <a:pPr>
              <a:buFont typeface="+mj-lt"/>
              <a:buAutoNum type="arabicPeriod"/>
            </a:pPr>
            <a:r>
              <a:rPr lang="en-US" dirty="0">
                <a:solidFill>
                  <a:srgbClr val="00B050"/>
                </a:solidFill>
              </a:rPr>
              <a:t>Initialize weights and biases </a:t>
            </a:r>
          </a:p>
          <a:p>
            <a:pPr>
              <a:buFont typeface="+mj-lt"/>
              <a:buAutoNum type="arabicPeriod"/>
            </a:pPr>
            <a:r>
              <a:rPr lang="en-US" dirty="0">
                <a:solidFill>
                  <a:srgbClr val="00B0F0"/>
                </a:solidFill>
              </a:rPr>
              <a:t>Forward Propagation </a:t>
            </a:r>
          </a:p>
          <a:p>
            <a:pPr>
              <a:buFont typeface="+mj-lt"/>
              <a:buAutoNum type="arabicPeriod"/>
            </a:pPr>
            <a:r>
              <a:rPr lang="en-US" dirty="0">
                <a:solidFill>
                  <a:srgbClr val="00B050"/>
                </a:solidFill>
              </a:rPr>
              <a:t>Compute loss function </a:t>
            </a:r>
          </a:p>
          <a:p>
            <a:pPr>
              <a:buFont typeface="+mj-lt"/>
              <a:buAutoNum type="arabicPeriod"/>
            </a:pPr>
            <a:r>
              <a:rPr lang="en-US" dirty="0">
                <a:solidFill>
                  <a:srgbClr val="00B0F0"/>
                </a:solidFill>
              </a:rPr>
              <a:t>Back Propagation </a:t>
            </a:r>
          </a:p>
          <a:p>
            <a:pPr>
              <a:buFont typeface="+mj-lt"/>
              <a:buAutoNum type="arabicPeriod"/>
            </a:pPr>
            <a:endParaRPr lang="en-US" dirty="0">
              <a:solidFill>
                <a:srgbClr val="00B0F0"/>
              </a:solidFill>
            </a:endParaRPr>
          </a:p>
          <a:p>
            <a:pPr marL="114300" indent="0">
              <a:buNone/>
            </a:pPr>
            <a:r>
              <a:rPr lang="en-US" dirty="0">
                <a:solidFill>
                  <a:srgbClr val="00B0F0"/>
                </a:solidFill>
              </a:rPr>
              <a:t>Steps 2-4 are repeated for </a:t>
            </a:r>
          </a:p>
          <a:p>
            <a:pPr marL="114300" indent="0">
              <a:buNone/>
            </a:pPr>
            <a:r>
              <a:rPr lang="en-US" dirty="0">
                <a:solidFill>
                  <a:srgbClr val="00B0F0"/>
                </a:solidFill>
              </a:rPr>
              <a:t>n-iterations till we get the </a:t>
            </a:r>
          </a:p>
          <a:p>
            <a:pPr marL="114300" indent="0">
              <a:buNone/>
            </a:pPr>
            <a:r>
              <a:rPr lang="en-US" dirty="0">
                <a:solidFill>
                  <a:srgbClr val="00B0F0"/>
                </a:solidFill>
              </a:rPr>
              <a:t>minimized loss.</a:t>
            </a:r>
            <a:endParaRPr lang="en-AE" dirty="0">
              <a:solidFill>
                <a:srgbClr val="00B0F0"/>
              </a:solidFill>
            </a:endParaRPr>
          </a:p>
        </p:txBody>
      </p:sp>
      <p:pic>
        <p:nvPicPr>
          <p:cNvPr id="4" name="Picture 2" descr="https://miro.medium.com/v2/resize:fit:700/1*vY02SVQ0KGBjzG5yv8ymnA.gif">
            <a:extLst>
              <a:ext uri="{FF2B5EF4-FFF2-40B4-BE49-F238E27FC236}">
                <a16:creationId xmlns:a16="http://schemas.microsoft.com/office/drawing/2014/main" id="{7B9ACEB8-D9D6-4356-AFFD-CEB5B1F2B8C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614871" y="1919075"/>
            <a:ext cx="5529129" cy="310575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2B9AF03-BC4C-4FA1-AB35-15C2AD30A81F}"/>
              </a:ext>
            </a:extLst>
          </p:cNvPr>
          <p:cNvSpPr/>
          <p:nvPr/>
        </p:nvSpPr>
        <p:spPr>
          <a:xfrm>
            <a:off x="7332686" y="4765338"/>
            <a:ext cx="1085554" cy="169277"/>
          </a:xfrm>
          <a:prstGeom prst="rect">
            <a:avLst/>
          </a:prstGeom>
        </p:spPr>
        <p:txBody>
          <a:bodyPr wrap="none">
            <a:spAutoFit/>
          </a:bodyPr>
          <a:lstStyle/>
          <a:p>
            <a:r>
              <a:rPr lang="en-US" sz="500" dirty="0">
                <a:solidFill>
                  <a:srgbClr val="757575"/>
                </a:solidFill>
                <a:latin typeface="sohne"/>
              </a:rPr>
              <a:t>Image link : </a:t>
            </a:r>
            <a:r>
              <a:rPr lang="en-US" sz="500" u="sng" dirty="0">
                <a:latin typeface="sohne"/>
                <a:hlinkClick r:id="rId4"/>
              </a:rPr>
              <a:t>http://bit.ly/2Dcvw7M</a:t>
            </a:r>
            <a:endParaRPr lang="en-AE" sz="500" dirty="0"/>
          </a:p>
        </p:txBody>
      </p:sp>
    </p:spTree>
    <p:extLst>
      <p:ext uri="{BB962C8B-B14F-4D97-AF65-F5344CB8AC3E}">
        <p14:creationId xmlns:p14="http://schemas.microsoft.com/office/powerpoint/2010/main" val="547326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Weights and Activation Function</a:t>
            </a:r>
            <a:endParaRPr dirty="0"/>
          </a:p>
        </p:txBody>
      </p:sp>
      <p:sp>
        <p:nvSpPr>
          <p:cNvPr id="119" name="Google Shape;119;p20"/>
          <p:cNvSpPr txBox="1">
            <a:spLocks noGrp="1"/>
          </p:cNvSpPr>
          <p:nvPr>
            <p:ph type="body" idx="1"/>
          </p:nvPr>
        </p:nvSpPr>
        <p:spPr>
          <a:xfrm>
            <a:off x="173810" y="1766674"/>
            <a:ext cx="7637046" cy="3206977"/>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Each </a:t>
            </a:r>
            <a:r>
              <a:rPr lang="en" b="1" dirty="0">
                <a:solidFill>
                  <a:srgbClr val="00B050"/>
                </a:solidFill>
              </a:rPr>
              <a:t>perceptron</a:t>
            </a:r>
            <a:r>
              <a:rPr lang="en" dirty="0"/>
              <a:t> produces an output based on </a:t>
            </a:r>
            <a:r>
              <a:rPr lang="en-US" dirty="0"/>
              <a:t>simple</a:t>
            </a:r>
            <a:r>
              <a:rPr lang="en" dirty="0"/>
              <a:t> internal computations.</a:t>
            </a:r>
          </a:p>
          <a:p>
            <a:pPr lvl="1" indent="-342900">
              <a:spcBef>
                <a:spcPts val="0"/>
              </a:spcBef>
              <a:buSzPts val="1800"/>
              <a:buChar char="●"/>
            </a:pPr>
            <a:r>
              <a:rPr lang="en" dirty="0"/>
              <a:t>The input values to a neuron are </a:t>
            </a:r>
            <a:r>
              <a:rPr lang="en" dirty="0">
                <a:solidFill>
                  <a:srgbClr val="00B050"/>
                </a:solidFill>
              </a:rPr>
              <a:t>multiplied by the weight</a:t>
            </a:r>
            <a:r>
              <a:rPr lang="en-US" dirty="0">
                <a:solidFill>
                  <a:srgbClr val="00B050"/>
                </a:solidFill>
              </a:rPr>
              <a:t>s</a:t>
            </a:r>
            <a:r>
              <a:rPr lang="en" dirty="0">
                <a:solidFill>
                  <a:srgbClr val="7030A0"/>
                </a:solidFill>
              </a:rPr>
              <a:t>.</a:t>
            </a:r>
            <a:endParaRPr dirty="0">
              <a:solidFill>
                <a:srgbClr val="7030A0"/>
              </a:solidFill>
            </a:endParaRPr>
          </a:p>
          <a:p>
            <a:pPr lvl="1" indent="-342900">
              <a:spcBef>
                <a:spcPts val="0"/>
              </a:spcBef>
              <a:buSzPts val="1800"/>
              <a:buChar char="●"/>
            </a:pPr>
            <a:r>
              <a:rPr lang="en" dirty="0"/>
              <a:t>A higher weight signifies a greater importance of the data.</a:t>
            </a:r>
            <a:endParaRPr dirty="0"/>
          </a:p>
          <a:p>
            <a:pPr lvl="1" indent="-342900">
              <a:spcBef>
                <a:spcPts val="0"/>
              </a:spcBef>
              <a:buSzPts val="1800"/>
              <a:buChar char="●"/>
            </a:pPr>
            <a:r>
              <a:rPr lang="en" dirty="0"/>
              <a:t>The weight</a:t>
            </a:r>
            <a:r>
              <a:rPr lang="en-US" dirty="0"/>
              <a:t>s</a:t>
            </a:r>
            <a:r>
              <a:rPr lang="en" dirty="0"/>
              <a:t> </a:t>
            </a:r>
            <a:r>
              <a:rPr lang="en-US" dirty="0"/>
              <a:t>are</a:t>
            </a:r>
            <a:r>
              <a:rPr lang="en" dirty="0"/>
              <a:t> recalculated after each training run.</a:t>
            </a:r>
            <a:endParaRPr dirty="0"/>
          </a:p>
          <a:p>
            <a:pPr lvl="1" indent="-342900">
              <a:spcBef>
                <a:spcPts val="0"/>
              </a:spcBef>
              <a:buSzPts val="1800"/>
              <a:buChar char="●"/>
            </a:pPr>
            <a:r>
              <a:rPr lang="en" dirty="0"/>
              <a:t>An activation function determines whether to “fire”, or activate, a perceptron.</a:t>
            </a:r>
            <a:endParaRPr dirty="0"/>
          </a:p>
          <a:p>
            <a:pPr lvl="1" indent="-342900">
              <a:spcBef>
                <a:spcPts val="0"/>
              </a:spcBef>
              <a:buSzPts val="1800"/>
              <a:buChar char="●"/>
            </a:pPr>
            <a:r>
              <a:rPr lang="en" dirty="0"/>
              <a:t>The higher the internal computation of a neuron, the more likely it is activated.</a:t>
            </a:r>
            <a:endParaRPr dirty="0"/>
          </a:p>
          <a:p>
            <a:pPr lvl="1" indent="-342900">
              <a:spcBef>
                <a:spcPts val="0"/>
              </a:spcBef>
              <a:buSzPts val="1800"/>
              <a:buChar char="●"/>
            </a:pPr>
            <a:r>
              <a:rPr lang="en" dirty="0"/>
              <a:t>The activation function of a neuron is pre-determined and fixed.</a:t>
            </a:r>
          </a:p>
          <a:p>
            <a:pPr marL="571500" lvl="1" indent="0">
              <a:spcBef>
                <a:spcPts val="0"/>
              </a:spcBef>
              <a:buSzPts val="1800"/>
              <a:buNone/>
            </a:pPr>
            <a:endParaRPr lang="en" dirty="0"/>
          </a:p>
          <a:p>
            <a:r>
              <a:rPr lang="en" b="1" dirty="0">
                <a:solidFill>
                  <a:srgbClr val="7030A0"/>
                </a:solidFill>
              </a:rPr>
              <a:t>Networks of connected perceptrons in layers can make comp</a:t>
            </a:r>
            <a:r>
              <a:rPr lang="en-US" b="1" dirty="0">
                <a:solidFill>
                  <a:srgbClr val="7030A0"/>
                </a:solidFill>
              </a:rPr>
              <a:t>l</a:t>
            </a:r>
            <a:r>
              <a:rPr lang="en" b="1" dirty="0">
                <a:solidFill>
                  <a:srgbClr val="7030A0"/>
                </a:solidFill>
              </a:rPr>
              <a:t>ex computations such as </a:t>
            </a:r>
            <a:r>
              <a:rPr lang="en" b="1" dirty="0">
                <a:solidFill>
                  <a:srgbClr val="00B050"/>
                </a:solidFill>
              </a:rPr>
              <a:t>face recognition</a:t>
            </a:r>
            <a:endParaRPr b="1" dirty="0">
              <a:solidFill>
                <a:srgbClr val="00B050"/>
              </a:solidFill>
            </a:endParaRPr>
          </a:p>
        </p:txBody>
      </p:sp>
      <p:pic>
        <p:nvPicPr>
          <p:cNvPr id="4" name="Google Shape;112;p19">
            <a:extLst>
              <a:ext uri="{FF2B5EF4-FFF2-40B4-BE49-F238E27FC236}">
                <a16:creationId xmlns:a16="http://schemas.microsoft.com/office/drawing/2014/main" id="{18409C68-093E-4D01-AC84-074A0EE82C7C}"/>
              </a:ext>
            </a:extLst>
          </p:cNvPr>
          <p:cNvPicPr preferRelativeResize="0"/>
          <p:nvPr/>
        </p:nvPicPr>
        <p:blipFill rotWithShape="1">
          <a:blip r:embed="rId3">
            <a:alphaModFix/>
          </a:blip>
          <a:srcRect t="48625" r="18817"/>
          <a:stretch/>
        </p:blipFill>
        <p:spPr>
          <a:xfrm>
            <a:off x="6850030" y="2100853"/>
            <a:ext cx="2120160" cy="1097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78EF8-84B9-4078-AA90-CFF02D656395}"/>
              </a:ext>
            </a:extLst>
          </p:cNvPr>
          <p:cNvSpPr>
            <a:spLocks noGrp="1"/>
          </p:cNvSpPr>
          <p:nvPr>
            <p:ph type="title"/>
          </p:nvPr>
        </p:nvSpPr>
        <p:spPr>
          <a:xfrm>
            <a:off x="268265" y="307649"/>
            <a:ext cx="8222100" cy="1380688"/>
          </a:xfrm>
        </p:spPr>
        <p:txBody>
          <a:bodyPr/>
          <a:lstStyle/>
          <a:p>
            <a:r>
              <a:rPr lang="en" sz="4000" dirty="0"/>
              <a:t>Weight</a:t>
            </a:r>
            <a:r>
              <a:rPr lang="en-US" sz="4000" dirty="0"/>
              <a:t> Initialization</a:t>
            </a:r>
            <a:br>
              <a:rPr lang="en-US" dirty="0"/>
            </a:br>
            <a:r>
              <a:rPr lang="en-US" sz="1800" b="1" dirty="0"/>
              <a:t>What makes a good or bad initialization? How can different magnitudes of initializations lead to exploding and vanishing gradients?</a:t>
            </a:r>
            <a:endParaRPr lang="en-AE" dirty="0"/>
          </a:p>
        </p:txBody>
      </p:sp>
      <p:sp>
        <p:nvSpPr>
          <p:cNvPr id="3" name="Text Placeholder 2">
            <a:extLst>
              <a:ext uri="{FF2B5EF4-FFF2-40B4-BE49-F238E27FC236}">
                <a16:creationId xmlns:a16="http://schemas.microsoft.com/office/drawing/2014/main" id="{5C6B9D05-21D5-452B-9D9D-1C93B655B33A}"/>
              </a:ext>
            </a:extLst>
          </p:cNvPr>
          <p:cNvSpPr>
            <a:spLocks noGrp="1"/>
          </p:cNvSpPr>
          <p:nvPr>
            <p:ph type="body" idx="1"/>
          </p:nvPr>
        </p:nvSpPr>
        <p:spPr>
          <a:xfrm>
            <a:off x="76913" y="1688338"/>
            <a:ext cx="8973084" cy="3246278"/>
          </a:xfrm>
        </p:spPr>
        <p:txBody>
          <a:bodyPr/>
          <a:lstStyle/>
          <a:p>
            <a:r>
              <a:rPr lang="en-US" sz="1600" dirty="0">
                <a:solidFill>
                  <a:schemeClr val="bg2"/>
                </a:solidFill>
                <a:latin typeface="Arial" panose="020B0604020202020204" pitchFamily="34" charset="0"/>
                <a:cs typeface="Arial" panose="020B0604020202020204" pitchFamily="34" charset="0"/>
              </a:rPr>
              <a:t>Building a neural network is a tedious task and upon that training it to get better results is more challenging. </a:t>
            </a:r>
          </a:p>
          <a:p>
            <a:r>
              <a:rPr lang="en-US" sz="1600" dirty="0">
                <a:solidFill>
                  <a:schemeClr val="bg2"/>
                </a:solidFill>
                <a:latin typeface="Arial" panose="020B0604020202020204" pitchFamily="34" charset="0"/>
                <a:cs typeface="Arial" panose="020B0604020202020204" pitchFamily="34" charset="0"/>
              </a:rPr>
              <a:t>The first challenging task that comes into consideration while building a neural network is initialization of weights, </a:t>
            </a:r>
          </a:p>
          <a:p>
            <a:r>
              <a:rPr lang="en-US" sz="1600" dirty="0">
                <a:solidFill>
                  <a:schemeClr val="bg2"/>
                </a:solidFill>
                <a:latin typeface="Arial" panose="020B0604020202020204" pitchFamily="34" charset="0"/>
                <a:cs typeface="Arial" panose="020B0604020202020204" pitchFamily="34" charset="0"/>
              </a:rPr>
              <a:t>if the weights are initialized correctly, then optimization will be achieved in the least time, Otherwise converging to minima is impossible.</a:t>
            </a:r>
          </a:p>
          <a:p>
            <a:r>
              <a:rPr lang="en-US" sz="1600" dirty="0">
                <a:solidFill>
                  <a:schemeClr val="bg2"/>
                </a:solidFill>
                <a:latin typeface="Arial" panose="020B0604020202020204" pitchFamily="34" charset="0"/>
                <a:cs typeface="Arial" panose="020B0604020202020204" pitchFamily="34" charset="0"/>
              </a:rPr>
              <a:t>We used two methods for weight initialization </a:t>
            </a:r>
          </a:p>
          <a:p>
            <a:pPr lvl="1"/>
            <a:r>
              <a:rPr lang="en-US" sz="1200" dirty="0">
                <a:solidFill>
                  <a:schemeClr val="bg2"/>
                </a:solidFill>
                <a:latin typeface="Arial" panose="020B0604020202020204" pitchFamily="34" charset="0"/>
                <a:cs typeface="Arial" panose="020B0604020202020204" pitchFamily="34" charset="0"/>
              </a:rPr>
              <a:t>Uniform distribution </a:t>
            </a:r>
          </a:p>
          <a:p>
            <a:pPr lvl="1"/>
            <a:r>
              <a:rPr lang="en-US" sz="1200" dirty="0">
                <a:solidFill>
                  <a:schemeClr val="bg2"/>
                </a:solidFill>
                <a:latin typeface="Arial" panose="020B0604020202020204" pitchFamily="34" charset="0"/>
                <a:cs typeface="Arial" panose="020B0604020202020204" pitchFamily="34" charset="0"/>
              </a:rPr>
              <a:t>Normal distribution </a:t>
            </a:r>
          </a:p>
        </p:txBody>
      </p:sp>
      <p:pic>
        <p:nvPicPr>
          <p:cNvPr id="1030" name="Picture 6" descr="https://miro.medium.com/v2/resize:fit:700/1*8Y9WPIQ1MqK3WWzzqvdfzg.jpeg">
            <a:extLst>
              <a:ext uri="{FF2B5EF4-FFF2-40B4-BE49-F238E27FC236}">
                <a16:creationId xmlns:a16="http://schemas.microsoft.com/office/drawing/2014/main" id="{F8F1F204-5EB8-4EE8-A677-6FEF424966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5806" y="3739272"/>
            <a:ext cx="2325346" cy="13653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miro.medium.com/v2/resize:fit:375/1*V0xUD_bUjIAl57B9d5kthw.png">
            <a:extLst>
              <a:ext uri="{FF2B5EF4-FFF2-40B4-BE49-F238E27FC236}">
                <a16:creationId xmlns:a16="http://schemas.microsoft.com/office/drawing/2014/main" id="{01783415-7A01-455A-AD3F-6F9CB43106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3508" y="3739272"/>
            <a:ext cx="1940492" cy="1195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693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2CD4E-049C-4A73-A27B-3A2CA28F7552}"/>
              </a:ext>
            </a:extLst>
          </p:cNvPr>
          <p:cNvSpPr>
            <a:spLocks noGrp="1"/>
          </p:cNvSpPr>
          <p:nvPr>
            <p:ph type="title"/>
          </p:nvPr>
        </p:nvSpPr>
        <p:spPr>
          <a:xfrm>
            <a:off x="230736" y="230736"/>
            <a:ext cx="8463264" cy="1275689"/>
          </a:xfrm>
        </p:spPr>
        <p:txBody>
          <a:bodyPr/>
          <a:lstStyle/>
          <a:p>
            <a:r>
              <a:rPr lang="en-US" b="1" dirty="0"/>
              <a:t>If we initialize weights to all zeros or the same value, what problem arises?</a:t>
            </a:r>
            <a:endParaRPr lang="en-AE" dirty="0"/>
          </a:p>
        </p:txBody>
      </p:sp>
      <p:sp>
        <p:nvSpPr>
          <p:cNvPr id="3" name="Text Placeholder 2">
            <a:extLst>
              <a:ext uri="{FF2B5EF4-FFF2-40B4-BE49-F238E27FC236}">
                <a16:creationId xmlns:a16="http://schemas.microsoft.com/office/drawing/2014/main" id="{EAC2A0F6-4230-4E30-8B49-D223D0F4C6D2}"/>
              </a:ext>
            </a:extLst>
          </p:cNvPr>
          <p:cNvSpPr>
            <a:spLocks noGrp="1"/>
          </p:cNvSpPr>
          <p:nvPr>
            <p:ph type="body" idx="1"/>
          </p:nvPr>
        </p:nvSpPr>
        <p:spPr>
          <a:xfrm>
            <a:off x="471900" y="1919075"/>
            <a:ext cx="8463264" cy="2710200"/>
          </a:xfrm>
        </p:spPr>
        <p:txBody>
          <a:bodyPr/>
          <a:lstStyle/>
          <a:p>
            <a:r>
              <a:rPr lang="en-US" dirty="0">
                <a:solidFill>
                  <a:srgbClr val="00B0F0"/>
                </a:solidFill>
              </a:rPr>
              <a:t>Weights initialized to “0” will force al neuron layers provide same output and the derivative with respect to loss function is the same for every weight.</a:t>
            </a:r>
          </a:p>
          <a:p>
            <a:r>
              <a:rPr lang="en-US" dirty="0">
                <a:solidFill>
                  <a:srgbClr val="00B0F0"/>
                </a:solidFill>
              </a:rPr>
              <a:t>The model will not learn anything, the weights will not be updated and we face a </a:t>
            </a:r>
            <a:r>
              <a:rPr lang="en-US" b="1" dirty="0">
                <a:solidFill>
                  <a:srgbClr val="00B0F0"/>
                </a:solidFill>
              </a:rPr>
              <a:t>vanishing gradient problem</a:t>
            </a:r>
          </a:p>
          <a:p>
            <a:r>
              <a:rPr lang="en-US" b="1" dirty="0">
                <a:solidFill>
                  <a:srgbClr val="00B050"/>
                </a:solidFill>
              </a:rPr>
              <a:t>Random Initialization of Weights</a:t>
            </a:r>
          </a:p>
          <a:p>
            <a:r>
              <a:rPr lang="en-US" b="1" dirty="0">
                <a:solidFill>
                  <a:srgbClr val="00B050"/>
                </a:solidFill>
              </a:rPr>
              <a:t>Will lead to vanishing gradient problem if the values initialized is very low and exploding gradient if the values initialized is very high.</a:t>
            </a:r>
            <a:endParaRPr lang="en-US" dirty="0">
              <a:solidFill>
                <a:srgbClr val="00B050"/>
              </a:solidFill>
            </a:endParaRPr>
          </a:p>
          <a:p>
            <a:endParaRPr lang="en-US" dirty="0"/>
          </a:p>
          <a:p>
            <a:endParaRPr lang="en-AE" dirty="0"/>
          </a:p>
        </p:txBody>
      </p:sp>
    </p:spTree>
    <p:extLst>
      <p:ext uri="{BB962C8B-B14F-4D97-AF65-F5344CB8AC3E}">
        <p14:creationId xmlns:p14="http://schemas.microsoft.com/office/powerpoint/2010/main" val="30039532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07F27-4264-4C08-AE13-635BA460F9E6}"/>
              </a:ext>
            </a:extLst>
          </p:cNvPr>
          <p:cNvSpPr>
            <a:spLocks noGrp="1"/>
          </p:cNvSpPr>
          <p:nvPr>
            <p:ph type="title"/>
          </p:nvPr>
        </p:nvSpPr>
        <p:spPr/>
        <p:txBody>
          <a:bodyPr/>
          <a:lstStyle/>
          <a:p>
            <a:r>
              <a:rPr lang="en" dirty="0"/>
              <a:t>Weight</a:t>
            </a:r>
            <a:r>
              <a:rPr lang="en-US" dirty="0"/>
              <a:t> Initialization</a:t>
            </a:r>
            <a:endParaRPr lang="en-AE" dirty="0"/>
          </a:p>
        </p:txBody>
      </p:sp>
      <p:sp>
        <p:nvSpPr>
          <p:cNvPr id="3" name="Text Placeholder 2">
            <a:extLst>
              <a:ext uri="{FF2B5EF4-FFF2-40B4-BE49-F238E27FC236}">
                <a16:creationId xmlns:a16="http://schemas.microsoft.com/office/drawing/2014/main" id="{5760A5C3-FB74-4629-AD43-F2CC4D4F7B0A}"/>
              </a:ext>
            </a:extLst>
          </p:cNvPr>
          <p:cNvSpPr>
            <a:spLocks noGrp="1"/>
          </p:cNvSpPr>
          <p:nvPr>
            <p:ph type="body" idx="1"/>
          </p:nvPr>
        </p:nvSpPr>
        <p:spPr>
          <a:xfrm>
            <a:off x="352256" y="1782338"/>
            <a:ext cx="8518276" cy="3131489"/>
          </a:xfrm>
        </p:spPr>
        <p:txBody>
          <a:bodyPr/>
          <a:lstStyle/>
          <a:p>
            <a:r>
              <a:rPr lang="en-US" dirty="0"/>
              <a:t>Xavier </a:t>
            </a:r>
            <a:r>
              <a:rPr lang="en-US" dirty="0" err="1"/>
              <a:t>Glorot</a:t>
            </a:r>
            <a:r>
              <a:rPr lang="en-US" dirty="0"/>
              <a:t> Initialization of Weights </a:t>
            </a:r>
          </a:p>
          <a:p>
            <a:pPr lvl="1"/>
            <a:r>
              <a:rPr lang="en-US" dirty="0"/>
              <a:t>Random uniform distribution draw each weight, w, from a random uniform distribution in [-</a:t>
            </a:r>
            <a:r>
              <a:rPr lang="en-US" dirty="0" err="1"/>
              <a:t>x,x</a:t>
            </a:r>
            <a:r>
              <a:rPr lang="en-US" dirty="0"/>
              <a:t>] for x = Sqrt(6)/Sqrt(inputs + outputs) </a:t>
            </a:r>
          </a:p>
          <a:p>
            <a:pPr lvl="1"/>
            <a:r>
              <a:rPr lang="en-US" dirty="0"/>
              <a:t>Normal Distribution draw each weight, w, from a normal distribution with mean of 0, and a standard deviation </a:t>
            </a:r>
            <a:r>
              <a:rPr lang="el-GR" dirty="0"/>
              <a:t>σ</a:t>
            </a:r>
            <a:r>
              <a:rPr lang="en-US" dirty="0"/>
              <a:t> = Sqrt(2)/Sqrt(inputs +outputs)</a:t>
            </a:r>
          </a:p>
          <a:p>
            <a:r>
              <a:rPr lang="en-US" dirty="0"/>
              <a:t>The weights set the by Xavier </a:t>
            </a:r>
            <a:r>
              <a:rPr lang="en-US" dirty="0" err="1"/>
              <a:t>Glorot</a:t>
            </a:r>
            <a:r>
              <a:rPr lang="en-US" dirty="0"/>
              <a:t> Initialization are not big nor too small. Hence we won’t face the problem of vanishing gradients or exploding gradients</a:t>
            </a:r>
          </a:p>
          <a:p>
            <a:r>
              <a:rPr lang="en-US" dirty="0"/>
              <a:t>Xavier </a:t>
            </a:r>
            <a:r>
              <a:rPr lang="en-US" dirty="0" err="1"/>
              <a:t>Glorot</a:t>
            </a:r>
            <a:r>
              <a:rPr lang="en-US" dirty="0"/>
              <a:t> Initialization helps in faster convergence to minima. </a:t>
            </a:r>
            <a:endParaRPr lang="en-AE" dirty="0"/>
          </a:p>
        </p:txBody>
      </p:sp>
    </p:spTree>
    <p:extLst>
      <p:ext uri="{BB962C8B-B14F-4D97-AF65-F5344CB8AC3E}">
        <p14:creationId xmlns:p14="http://schemas.microsoft.com/office/powerpoint/2010/main" val="4213043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DDBD0-21E5-4375-8658-6576407B981B}"/>
              </a:ext>
            </a:extLst>
          </p:cNvPr>
          <p:cNvSpPr>
            <a:spLocks noGrp="1"/>
          </p:cNvSpPr>
          <p:nvPr>
            <p:ph type="title"/>
          </p:nvPr>
        </p:nvSpPr>
        <p:spPr/>
        <p:txBody>
          <a:bodyPr/>
          <a:lstStyle/>
          <a:p>
            <a:r>
              <a:rPr lang="en-US" dirty="0"/>
              <a:t>He or Hey Initialization of Weights</a:t>
            </a:r>
            <a:endParaRPr lang="en-AE" dirty="0"/>
          </a:p>
        </p:txBody>
      </p:sp>
      <p:sp>
        <p:nvSpPr>
          <p:cNvPr id="3" name="Text Placeholder 2">
            <a:extLst>
              <a:ext uri="{FF2B5EF4-FFF2-40B4-BE49-F238E27FC236}">
                <a16:creationId xmlns:a16="http://schemas.microsoft.com/office/drawing/2014/main" id="{512EA2D7-31D9-4D1C-934F-4B83BC444022}"/>
              </a:ext>
            </a:extLst>
          </p:cNvPr>
          <p:cNvSpPr>
            <a:spLocks noGrp="1"/>
          </p:cNvSpPr>
          <p:nvPr>
            <p:ph type="body" idx="1"/>
          </p:nvPr>
        </p:nvSpPr>
        <p:spPr/>
        <p:txBody>
          <a:bodyPr/>
          <a:lstStyle/>
          <a:p>
            <a:r>
              <a:rPr lang="en-US" b="1" dirty="0"/>
              <a:t>He-Uniform initialization of weights</a:t>
            </a:r>
            <a:r>
              <a:rPr lang="en-US" dirty="0"/>
              <a:t>: draw each weight, w, from a uniform distribution in in [-</a:t>
            </a:r>
            <a:r>
              <a:rPr lang="en-US" dirty="0" err="1"/>
              <a:t>x,x</a:t>
            </a:r>
            <a:r>
              <a:rPr lang="en-US" dirty="0"/>
              <a:t>] for x = √6/ √ (inputs)</a:t>
            </a:r>
          </a:p>
          <a:p>
            <a:r>
              <a:rPr lang="en-US" b="1" dirty="0"/>
              <a:t>He-Normal initialization of weights</a:t>
            </a:r>
            <a:r>
              <a:rPr lang="en-US" dirty="0"/>
              <a:t>: draw each weight, w, from a normal distribution with </a:t>
            </a:r>
            <a:r>
              <a:rPr lang="en-US" b="1" dirty="0"/>
              <a:t>mean of 0</a:t>
            </a:r>
            <a:r>
              <a:rPr lang="en-US" dirty="0"/>
              <a:t>, and a </a:t>
            </a:r>
            <a:r>
              <a:rPr lang="en-US" b="1" dirty="0"/>
              <a:t>standard deviation </a:t>
            </a:r>
            <a:r>
              <a:rPr lang="el-GR" b="1" dirty="0"/>
              <a:t>σ</a:t>
            </a:r>
            <a:r>
              <a:rPr lang="el-GR" dirty="0"/>
              <a:t>=√2</a:t>
            </a:r>
            <a:r>
              <a:rPr lang="en-US" dirty="0"/>
              <a:t>/</a:t>
            </a:r>
            <a:r>
              <a:rPr lang="el-GR" dirty="0"/>
              <a:t> √</a:t>
            </a:r>
            <a:r>
              <a:rPr lang="en-US" dirty="0"/>
              <a:t>(inputs)</a:t>
            </a:r>
          </a:p>
          <a:p>
            <a:r>
              <a:rPr lang="en-US" i="1" dirty="0">
                <a:solidFill>
                  <a:schemeClr val="bg2"/>
                </a:solidFill>
              </a:rPr>
              <a:t>In He- initialization, we set weights neither too big nor too small. Hence, we won’t face the problem of vanishing gradients and exploding gradients. Also, this initialization helps in faster convergence to minima.</a:t>
            </a:r>
            <a:br>
              <a:rPr lang="en-US" dirty="0">
                <a:solidFill>
                  <a:schemeClr val="bg2"/>
                </a:solidFill>
              </a:rPr>
            </a:br>
            <a:endParaRPr lang="en-AE" dirty="0">
              <a:solidFill>
                <a:schemeClr val="bg2"/>
              </a:solidFill>
            </a:endParaRPr>
          </a:p>
        </p:txBody>
      </p:sp>
    </p:spTree>
    <p:extLst>
      <p:ext uri="{BB962C8B-B14F-4D97-AF65-F5344CB8AC3E}">
        <p14:creationId xmlns:p14="http://schemas.microsoft.com/office/powerpoint/2010/main" val="3207935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0470E-9FA8-4CE7-938E-6FC6EC2B85DA}"/>
              </a:ext>
            </a:extLst>
          </p:cNvPr>
          <p:cNvSpPr>
            <a:spLocks noGrp="1"/>
          </p:cNvSpPr>
          <p:nvPr>
            <p:ph type="title"/>
          </p:nvPr>
        </p:nvSpPr>
        <p:spPr>
          <a:xfrm>
            <a:off x="198435" y="388348"/>
            <a:ext cx="8222100" cy="767700"/>
          </a:xfrm>
        </p:spPr>
        <p:txBody>
          <a:bodyPr/>
          <a:lstStyle/>
          <a:p>
            <a:r>
              <a:rPr lang="en-US" dirty="0"/>
              <a:t>How to choose the right weight initialization </a:t>
            </a:r>
            <a:endParaRPr lang="en-AE" dirty="0"/>
          </a:p>
        </p:txBody>
      </p:sp>
      <p:sp>
        <p:nvSpPr>
          <p:cNvPr id="3" name="Text Placeholder 2">
            <a:extLst>
              <a:ext uri="{FF2B5EF4-FFF2-40B4-BE49-F238E27FC236}">
                <a16:creationId xmlns:a16="http://schemas.microsoft.com/office/drawing/2014/main" id="{D0747784-8655-4D7E-8E3B-485E825A0B14}"/>
              </a:ext>
            </a:extLst>
          </p:cNvPr>
          <p:cNvSpPr>
            <a:spLocks noGrp="1"/>
          </p:cNvSpPr>
          <p:nvPr>
            <p:ph type="body" idx="1"/>
          </p:nvPr>
        </p:nvSpPr>
        <p:spPr/>
        <p:txBody>
          <a:bodyPr/>
          <a:lstStyle/>
          <a:p>
            <a:r>
              <a:rPr lang="en-US" dirty="0"/>
              <a:t>As there is no strong theory for choosing right weight initialization, we just have some rule of thumb methods i.e.,</a:t>
            </a:r>
          </a:p>
          <a:p>
            <a:r>
              <a:rPr lang="en-US" dirty="0"/>
              <a:t>When we have a sigmoid activation function, it is better to use Xavier </a:t>
            </a:r>
            <a:r>
              <a:rPr lang="en-US" dirty="0" err="1"/>
              <a:t>Glorot</a:t>
            </a:r>
            <a:r>
              <a:rPr lang="en-US" dirty="0"/>
              <a:t> initialization of weights.</a:t>
            </a:r>
          </a:p>
          <a:p>
            <a:r>
              <a:rPr lang="en-US" dirty="0"/>
              <a:t>When we have </a:t>
            </a:r>
            <a:r>
              <a:rPr lang="en-US" dirty="0" err="1"/>
              <a:t>ReLU</a:t>
            </a:r>
            <a:r>
              <a:rPr lang="en-US" dirty="0"/>
              <a:t> activation function, it is better to use He-initialization of weights.</a:t>
            </a:r>
          </a:p>
          <a:p>
            <a:r>
              <a:rPr lang="en-US" dirty="0"/>
              <a:t>Mostly, Convolutional neural network will use </a:t>
            </a:r>
            <a:r>
              <a:rPr lang="en-US" dirty="0" err="1"/>
              <a:t>ReLU</a:t>
            </a:r>
            <a:r>
              <a:rPr lang="en-US" dirty="0"/>
              <a:t> activation function and it use’s he-initialization.</a:t>
            </a:r>
            <a:endParaRPr lang="en-AE" dirty="0"/>
          </a:p>
        </p:txBody>
      </p:sp>
    </p:spTree>
    <p:extLst>
      <p:ext uri="{BB962C8B-B14F-4D97-AF65-F5344CB8AC3E}">
        <p14:creationId xmlns:p14="http://schemas.microsoft.com/office/powerpoint/2010/main" val="1891663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390524" y="1059679"/>
            <a:ext cx="8753475" cy="169319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What is Artificial Intelligence </a:t>
            </a:r>
            <a:r>
              <a:rPr lang="en" dirty="0"/>
              <a:t> </a:t>
            </a:r>
            <a:endParaRPr dirty="0"/>
          </a:p>
        </p:txBody>
      </p:sp>
    </p:spTree>
    <p:extLst>
      <p:ext uri="{BB962C8B-B14F-4D97-AF65-F5344CB8AC3E}">
        <p14:creationId xmlns:p14="http://schemas.microsoft.com/office/powerpoint/2010/main" val="4241744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78EF8-84B9-4078-AA90-CFF02D656395}"/>
              </a:ext>
            </a:extLst>
          </p:cNvPr>
          <p:cNvSpPr>
            <a:spLocks noGrp="1"/>
          </p:cNvSpPr>
          <p:nvPr>
            <p:ph type="title"/>
          </p:nvPr>
        </p:nvSpPr>
        <p:spPr/>
        <p:txBody>
          <a:bodyPr/>
          <a:lstStyle/>
          <a:p>
            <a:r>
              <a:rPr lang="en-US" dirty="0"/>
              <a:t>Why we need </a:t>
            </a:r>
            <a:r>
              <a:rPr lang="en" dirty="0"/>
              <a:t>Activation Function</a:t>
            </a:r>
            <a:endParaRPr lang="en-AE" dirty="0"/>
          </a:p>
        </p:txBody>
      </p:sp>
      <p:sp>
        <p:nvSpPr>
          <p:cNvPr id="3" name="Text Placeholder 2">
            <a:extLst>
              <a:ext uri="{FF2B5EF4-FFF2-40B4-BE49-F238E27FC236}">
                <a16:creationId xmlns:a16="http://schemas.microsoft.com/office/drawing/2014/main" id="{5C6B9D05-21D5-452B-9D9D-1C93B655B33A}"/>
              </a:ext>
            </a:extLst>
          </p:cNvPr>
          <p:cNvSpPr>
            <a:spLocks noGrp="1"/>
          </p:cNvSpPr>
          <p:nvPr>
            <p:ph type="body" idx="1"/>
          </p:nvPr>
        </p:nvSpPr>
        <p:spPr/>
        <p:txBody>
          <a:bodyPr/>
          <a:lstStyle/>
          <a:p>
            <a:r>
              <a:rPr lang="en-US" dirty="0"/>
              <a:t>When we feed lots of information to our brain, it tries hard to understand and classify the information between useful and not so useful information.</a:t>
            </a:r>
          </a:p>
          <a:p>
            <a:r>
              <a:rPr lang="en-US" dirty="0"/>
              <a:t>In the same way, we need similar mechanism to classify the incoming information as useful and not useful in case of neural networks. Only some part of information is much useful and rest may be some noise.</a:t>
            </a:r>
          </a:p>
          <a:p>
            <a:r>
              <a:rPr lang="en-US" dirty="0">
                <a:solidFill>
                  <a:srgbClr val="0070C0"/>
                </a:solidFill>
              </a:rPr>
              <a:t>Activation function helps network to learn useful information </a:t>
            </a:r>
          </a:p>
          <a:p>
            <a:r>
              <a:rPr lang="en-US" dirty="0">
                <a:solidFill>
                  <a:srgbClr val="0070C0"/>
                </a:solidFill>
              </a:rPr>
              <a:t>The Activation function tries to build the wall between useful and less useful information  </a:t>
            </a:r>
            <a:endParaRPr lang="en-AE" dirty="0">
              <a:solidFill>
                <a:srgbClr val="0070C0"/>
              </a:solidFill>
            </a:endParaRPr>
          </a:p>
        </p:txBody>
      </p:sp>
    </p:spTree>
    <p:extLst>
      <p:ext uri="{BB962C8B-B14F-4D97-AF65-F5344CB8AC3E}">
        <p14:creationId xmlns:p14="http://schemas.microsoft.com/office/powerpoint/2010/main" val="10663085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F047A-55AB-4D93-8A73-E5A55425F9A1}"/>
              </a:ext>
            </a:extLst>
          </p:cNvPr>
          <p:cNvSpPr>
            <a:spLocks noGrp="1"/>
          </p:cNvSpPr>
          <p:nvPr>
            <p:ph type="title"/>
          </p:nvPr>
        </p:nvSpPr>
        <p:spPr/>
        <p:txBody>
          <a:bodyPr/>
          <a:lstStyle/>
          <a:p>
            <a:r>
              <a:rPr lang="en-US" dirty="0"/>
              <a:t>What is an Activation Function </a:t>
            </a:r>
            <a:endParaRPr lang="en-AE" dirty="0"/>
          </a:p>
        </p:txBody>
      </p:sp>
      <p:sp>
        <p:nvSpPr>
          <p:cNvPr id="3" name="Text Placeholder 2">
            <a:extLst>
              <a:ext uri="{FF2B5EF4-FFF2-40B4-BE49-F238E27FC236}">
                <a16:creationId xmlns:a16="http://schemas.microsoft.com/office/drawing/2014/main" id="{6980153C-29E0-47E5-B4AE-F33501CCE3F9}"/>
              </a:ext>
            </a:extLst>
          </p:cNvPr>
          <p:cNvSpPr>
            <a:spLocks noGrp="1"/>
          </p:cNvSpPr>
          <p:nvPr>
            <p:ph type="body" idx="1"/>
          </p:nvPr>
        </p:nvSpPr>
        <p:spPr/>
        <p:txBody>
          <a:bodyPr/>
          <a:lstStyle/>
          <a:p>
            <a:r>
              <a:rPr lang="en-US" b="1" dirty="0">
                <a:solidFill>
                  <a:srgbClr val="0070C0"/>
                </a:solidFill>
              </a:rPr>
              <a:t>“ </a:t>
            </a:r>
            <a:r>
              <a:rPr lang="en-US" b="1" i="1" dirty="0">
                <a:solidFill>
                  <a:srgbClr val="0070C0"/>
                </a:solidFill>
              </a:rPr>
              <a:t>An activation function is a non-linear function applied by the neuron to introduce non-linear properties in the network.”</a:t>
            </a:r>
          </a:p>
          <a:p>
            <a:r>
              <a:rPr lang="en-US" dirty="0"/>
              <a:t>in the simple case of any neural network, we multiply weights with the input, add bias and apply an activation function and pass the output to the next layer and we do backpropagation to update the weights.</a:t>
            </a:r>
          </a:p>
          <a:p>
            <a:r>
              <a:rPr lang="en-US" dirty="0"/>
              <a:t>Neural networks are function approximators. </a:t>
            </a:r>
          </a:p>
          <a:p>
            <a:r>
              <a:rPr lang="en-US" dirty="0">
                <a:solidFill>
                  <a:srgbClr val="00B050"/>
                </a:solidFill>
              </a:rPr>
              <a:t>The main goal of any neural network is to learn complex non-linear functions.</a:t>
            </a:r>
            <a:endParaRPr lang="en-AE" b="1" dirty="0">
              <a:solidFill>
                <a:srgbClr val="00B050"/>
              </a:solidFill>
            </a:endParaRPr>
          </a:p>
        </p:txBody>
      </p:sp>
      <p:pic>
        <p:nvPicPr>
          <p:cNvPr id="3074" name="Picture 2" descr="https://miro.medium.com/v2/resize:fit:406/0*UTHoA1EPXsjbN6bI.png">
            <a:extLst>
              <a:ext uri="{FF2B5EF4-FFF2-40B4-BE49-F238E27FC236}">
                <a16:creationId xmlns:a16="http://schemas.microsoft.com/office/drawing/2014/main" id="{C7DF6018-26BA-4272-963B-CED3D8A99C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0974" y="4455516"/>
            <a:ext cx="3867150" cy="466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1958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DFD07-10CE-4D17-A67A-D55ED8A3C307}"/>
              </a:ext>
            </a:extLst>
          </p:cNvPr>
          <p:cNvSpPr>
            <a:spLocks noGrp="1"/>
          </p:cNvSpPr>
          <p:nvPr>
            <p:ph type="title"/>
          </p:nvPr>
        </p:nvSpPr>
        <p:spPr/>
        <p:txBody>
          <a:bodyPr/>
          <a:lstStyle/>
          <a:p>
            <a:r>
              <a:rPr lang="en-US" dirty="0"/>
              <a:t>Common Activation Functions </a:t>
            </a:r>
            <a:endParaRPr lang="en-AE" dirty="0"/>
          </a:p>
        </p:txBody>
      </p:sp>
      <p:pic>
        <p:nvPicPr>
          <p:cNvPr id="4098" name="Picture 2" descr="https://miro.medium.com/v2/resize:fit:700/1*RD0lIYqB5L2LrI2VTIZqGw.png">
            <a:extLst>
              <a:ext uri="{FF2B5EF4-FFF2-40B4-BE49-F238E27FC236}">
                <a16:creationId xmlns:a16="http://schemas.microsoft.com/office/drawing/2014/main" id="{3A35561E-9CF7-42FE-9EAB-63FA96B3C5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899" y="1790700"/>
            <a:ext cx="7390231"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8256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DFD07-10CE-4D17-A67A-D55ED8A3C307}"/>
              </a:ext>
            </a:extLst>
          </p:cNvPr>
          <p:cNvSpPr>
            <a:spLocks noGrp="1"/>
          </p:cNvSpPr>
          <p:nvPr>
            <p:ph type="title"/>
          </p:nvPr>
        </p:nvSpPr>
        <p:spPr/>
        <p:txBody>
          <a:bodyPr/>
          <a:lstStyle/>
          <a:p>
            <a:r>
              <a:rPr lang="en-US" dirty="0"/>
              <a:t>Common Activation Functions </a:t>
            </a:r>
            <a:endParaRPr lang="en-AE" dirty="0"/>
          </a:p>
        </p:txBody>
      </p:sp>
      <p:pic>
        <p:nvPicPr>
          <p:cNvPr id="5122" name="Picture 2" descr="https://miro.medium.com/v2/resize:fit:612/1*Md4c6mBhhqw3hRKF68SYBw.png">
            <a:extLst>
              <a:ext uri="{FF2B5EF4-FFF2-40B4-BE49-F238E27FC236}">
                <a16:creationId xmlns:a16="http://schemas.microsoft.com/office/drawing/2014/main" id="{2F182F1C-0DB2-45B1-9501-C640E7D152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953" y="1674975"/>
            <a:ext cx="7196093" cy="346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5404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9C3C7-037A-49A7-85B3-1AB06D97505F}"/>
              </a:ext>
            </a:extLst>
          </p:cNvPr>
          <p:cNvSpPr>
            <a:spLocks noGrp="1"/>
          </p:cNvSpPr>
          <p:nvPr>
            <p:ph type="title"/>
          </p:nvPr>
        </p:nvSpPr>
        <p:spPr/>
        <p:txBody>
          <a:bodyPr/>
          <a:lstStyle/>
          <a:p>
            <a:r>
              <a:rPr lang="en-US" b="1" dirty="0"/>
              <a:t>How to choose the right activation function?</a:t>
            </a:r>
            <a:endParaRPr lang="en-AE" dirty="0"/>
          </a:p>
        </p:txBody>
      </p:sp>
      <p:sp>
        <p:nvSpPr>
          <p:cNvPr id="3" name="Text Placeholder 2">
            <a:extLst>
              <a:ext uri="{FF2B5EF4-FFF2-40B4-BE49-F238E27FC236}">
                <a16:creationId xmlns:a16="http://schemas.microsoft.com/office/drawing/2014/main" id="{E733226F-1649-48F1-8442-512B69C0FE56}"/>
              </a:ext>
            </a:extLst>
          </p:cNvPr>
          <p:cNvSpPr>
            <a:spLocks noGrp="1"/>
          </p:cNvSpPr>
          <p:nvPr>
            <p:ph type="body" idx="1"/>
          </p:nvPr>
        </p:nvSpPr>
        <p:spPr>
          <a:xfrm>
            <a:off x="471900" y="1919074"/>
            <a:ext cx="8222100" cy="3140035"/>
          </a:xfrm>
        </p:spPr>
        <p:txBody>
          <a:bodyPr/>
          <a:lstStyle/>
          <a:p>
            <a:r>
              <a:rPr lang="en-US" dirty="0"/>
              <a:t>Depending upon the properties of the given problem, we might be able to make a choice and can make a faster convergence of the network.</a:t>
            </a:r>
          </a:p>
          <a:p>
            <a:r>
              <a:rPr lang="en-US" b="1" dirty="0">
                <a:solidFill>
                  <a:srgbClr val="00B0F0"/>
                </a:solidFill>
              </a:rPr>
              <a:t>Sigmoid functions </a:t>
            </a:r>
            <a:r>
              <a:rPr lang="en-US" dirty="0"/>
              <a:t>work better in case of classifiers.</a:t>
            </a:r>
          </a:p>
          <a:p>
            <a:r>
              <a:rPr lang="en-US" b="1" dirty="0" err="1">
                <a:solidFill>
                  <a:srgbClr val="00B0F0"/>
                </a:solidFill>
              </a:rPr>
              <a:t>ReLU</a:t>
            </a:r>
            <a:r>
              <a:rPr lang="en-US" b="1" dirty="0">
                <a:solidFill>
                  <a:srgbClr val="00B0F0"/>
                </a:solidFill>
              </a:rPr>
              <a:t> </a:t>
            </a:r>
            <a:r>
              <a:rPr lang="en-US" dirty="0"/>
              <a:t>is a general activation function and can be used in most cases.</a:t>
            </a:r>
          </a:p>
          <a:p>
            <a:r>
              <a:rPr lang="en-US" dirty="0"/>
              <a:t>If we encounter dead neurons in our network, then </a:t>
            </a:r>
            <a:r>
              <a:rPr lang="en-US" b="1" dirty="0">
                <a:solidFill>
                  <a:srgbClr val="00B0F0"/>
                </a:solidFill>
              </a:rPr>
              <a:t>Leaky </a:t>
            </a:r>
            <a:r>
              <a:rPr lang="en-US" b="1" dirty="0" err="1">
                <a:solidFill>
                  <a:srgbClr val="00B0F0"/>
                </a:solidFill>
              </a:rPr>
              <a:t>ReLU</a:t>
            </a:r>
            <a:r>
              <a:rPr lang="en-US" b="1" dirty="0">
                <a:solidFill>
                  <a:srgbClr val="00B0F0"/>
                </a:solidFill>
              </a:rPr>
              <a:t> </a:t>
            </a:r>
            <a:r>
              <a:rPr lang="en-US" dirty="0"/>
              <a:t>is the best choice</a:t>
            </a:r>
          </a:p>
          <a:p>
            <a:r>
              <a:rPr lang="en-US" dirty="0"/>
              <a:t>As a rule of thumb, we can begin with </a:t>
            </a:r>
            <a:r>
              <a:rPr lang="en-US" dirty="0" err="1"/>
              <a:t>ReLU</a:t>
            </a:r>
            <a:r>
              <a:rPr lang="en-US" dirty="0"/>
              <a:t> activation function and we can move to other activation functions if </a:t>
            </a:r>
            <a:r>
              <a:rPr lang="en-US" dirty="0" err="1"/>
              <a:t>ReLU</a:t>
            </a:r>
            <a:r>
              <a:rPr lang="en-US" dirty="0"/>
              <a:t> does not perform well in our network.</a:t>
            </a:r>
            <a:endParaRPr lang="en-AE" dirty="0"/>
          </a:p>
        </p:txBody>
      </p:sp>
    </p:spTree>
    <p:extLst>
      <p:ext uri="{BB962C8B-B14F-4D97-AF65-F5344CB8AC3E}">
        <p14:creationId xmlns:p14="http://schemas.microsoft.com/office/powerpoint/2010/main" val="13900801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Types of Neural Networks	</a:t>
            </a:r>
            <a:endParaRPr/>
          </a:p>
        </p:txBody>
      </p:sp>
      <p:sp>
        <p:nvSpPr>
          <p:cNvPr id="125" name="Google Shape;125;p21"/>
          <p:cNvSpPr txBox="1">
            <a:spLocks noGrp="1"/>
          </p:cNvSpPr>
          <p:nvPr>
            <p:ph type="body" idx="1"/>
          </p:nvPr>
        </p:nvSpPr>
        <p:spPr>
          <a:xfrm>
            <a:off x="471900" y="1919075"/>
            <a:ext cx="8222100" cy="302894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2400" dirty="0"/>
              <a:t>There are three main types of Neural Networks</a:t>
            </a:r>
            <a:endParaRPr sz="2400" dirty="0"/>
          </a:p>
          <a:p>
            <a:pPr marL="914400" lvl="1" indent="-317500" algn="l" rtl="0">
              <a:spcBef>
                <a:spcPts val="0"/>
              </a:spcBef>
              <a:spcAft>
                <a:spcPts val="0"/>
              </a:spcAft>
              <a:buSzPts val="1400"/>
              <a:buChar char="○"/>
            </a:pPr>
            <a:r>
              <a:rPr lang="en" sz="1800" dirty="0"/>
              <a:t>Convolutional Neural Networks</a:t>
            </a:r>
            <a:endParaRPr sz="1800" dirty="0"/>
          </a:p>
          <a:p>
            <a:pPr marL="914400" lvl="1" indent="-317500" algn="l" rtl="0">
              <a:spcBef>
                <a:spcPts val="0"/>
              </a:spcBef>
              <a:spcAft>
                <a:spcPts val="0"/>
              </a:spcAft>
              <a:buSzPts val="1400"/>
              <a:buChar char="○"/>
            </a:pPr>
            <a:r>
              <a:rPr lang="en" sz="1800" dirty="0"/>
              <a:t>Feed-forward Neural Networks</a:t>
            </a:r>
            <a:endParaRPr sz="1800" dirty="0"/>
          </a:p>
          <a:p>
            <a:pPr marL="914400" lvl="1" indent="-317500" algn="l" rtl="0">
              <a:spcBef>
                <a:spcPts val="0"/>
              </a:spcBef>
              <a:spcAft>
                <a:spcPts val="0"/>
              </a:spcAft>
              <a:buSzPts val="1400"/>
              <a:buChar char="○"/>
            </a:pPr>
            <a:r>
              <a:rPr lang="en" sz="1800" dirty="0"/>
              <a:t>Recurrent Neural Networks</a:t>
            </a:r>
            <a:endParaRPr sz="1800" dirty="0"/>
          </a:p>
          <a:p>
            <a:pPr marL="457200" lvl="0" indent="-342900" algn="l" rtl="0">
              <a:spcBef>
                <a:spcPts val="0"/>
              </a:spcBef>
              <a:spcAft>
                <a:spcPts val="0"/>
              </a:spcAft>
              <a:buSzPts val="1800"/>
              <a:buChar char="●"/>
            </a:pPr>
            <a:r>
              <a:rPr lang="en" sz="2400" dirty="0"/>
              <a:t>The focus of this talk </a:t>
            </a:r>
            <a:r>
              <a:rPr lang="en-US" sz="2400" dirty="0"/>
              <a:t>is</a:t>
            </a:r>
            <a:r>
              <a:rPr lang="en" sz="2400" dirty="0"/>
              <a:t> on </a:t>
            </a:r>
            <a:r>
              <a:rPr lang="en" sz="2400" b="1" dirty="0">
                <a:solidFill>
                  <a:srgbClr val="7030A0"/>
                </a:solidFill>
              </a:rPr>
              <a:t>Convolutional Neural Networks (CNNs). </a:t>
            </a:r>
            <a:r>
              <a:rPr lang="en" sz="2400" dirty="0"/>
              <a:t>We will briefly look into feed-forward and recurrent neural networks.</a:t>
            </a:r>
            <a:endParaRPr sz="24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2"/>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Feed-Forward Neural Networks</a:t>
            </a:r>
            <a:endParaRPr/>
          </a:p>
        </p:txBody>
      </p:sp>
      <p:sp>
        <p:nvSpPr>
          <p:cNvPr id="131" name="Google Shape;131;p22"/>
          <p:cNvSpPr txBox="1">
            <a:spLocks noGrp="1"/>
          </p:cNvSpPr>
          <p:nvPr>
            <p:ph type="body" idx="1"/>
          </p:nvPr>
        </p:nvSpPr>
        <p:spPr>
          <a:xfrm>
            <a:off x="471900" y="1847736"/>
            <a:ext cx="8222100" cy="708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In a feed-forward neural network, there are </a:t>
            </a:r>
            <a:r>
              <a:rPr lang="en" b="1" dirty="0">
                <a:solidFill>
                  <a:srgbClr val="7030A0"/>
                </a:solidFill>
              </a:rPr>
              <a:t>multiple perceptron layers</a:t>
            </a:r>
            <a:endParaRPr b="1" dirty="0">
              <a:solidFill>
                <a:srgbClr val="7030A0"/>
              </a:solidFill>
            </a:endParaRPr>
          </a:p>
        </p:txBody>
      </p:sp>
      <p:pic>
        <p:nvPicPr>
          <p:cNvPr id="132" name="Google Shape;132;p22" descr="Deep Learning: Feed Forward Neural Networks (FFNNs) | by Mohammed  Terry-Jack | Medium"/>
          <p:cNvPicPr preferRelativeResize="0"/>
          <p:nvPr/>
        </p:nvPicPr>
        <p:blipFill rotWithShape="1">
          <a:blip r:embed="rId3">
            <a:alphaModFix/>
          </a:blip>
          <a:srcRect/>
          <a:stretch/>
        </p:blipFill>
        <p:spPr>
          <a:xfrm>
            <a:off x="5195897" y="2586864"/>
            <a:ext cx="3498103" cy="2366000"/>
          </a:xfrm>
          <a:prstGeom prst="rect">
            <a:avLst/>
          </a:prstGeom>
          <a:noFill/>
          <a:ln>
            <a:noFill/>
          </a:ln>
        </p:spPr>
      </p:pic>
      <p:sp>
        <p:nvSpPr>
          <p:cNvPr id="133" name="Google Shape;133;p22"/>
          <p:cNvSpPr txBox="1"/>
          <p:nvPr/>
        </p:nvSpPr>
        <p:spPr>
          <a:xfrm>
            <a:off x="471900" y="2324950"/>
            <a:ext cx="4420800" cy="26922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lt2"/>
              </a:buClr>
              <a:buSzPts val="1800"/>
              <a:buFont typeface="Roboto"/>
              <a:buChar char="●"/>
            </a:pPr>
            <a:r>
              <a:rPr lang="en" sz="1800" dirty="0">
                <a:solidFill>
                  <a:schemeClr val="lt2"/>
                </a:solidFill>
                <a:latin typeface="Roboto"/>
                <a:ea typeface="Roboto"/>
                <a:cs typeface="Roboto"/>
                <a:sym typeface="Roboto"/>
              </a:rPr>
              <a:t>Each perceptron in one layer is connected to</a:t>
            </a:r>
            <a:r>
              <a:rPr lang="en" sz="1800" b="1" dirty="0">
                <a:solidFill>
                  <a:schemeClr val="lt2"/>
                </a:solidFill>
                <a:latin typeface="Roboto"/>
                <a:ea typeface="Roboto"/>
                <a:cs typeface="Roboto"/>
                <a:sym typeface="Roboto"/>
              </a:rPr>
              <a:t> each and every</a:t>
            </a:r>
            <a:r>
              <a:rPr lang="en" sz="1800" dirty="0">
                <a:solidFill>
                  <a:schemeClr val="lt2"/>
                </a:solidFill>
                <a:latin typeface="Roboto"/>
                <a:ea typeface="Roboto"/>
                <a:cs typeface="Roboto"/>
                <a:sym typeface="Roboto"/>
              </a:rPr>
              <a:t> perceptron in the previous and immediately next layer</a:t>
            </a:r>
            <a:endParaRPr sz="1800" dirty="0">
              <a:solidFill>
                <a:schemeClr val="lt2"/>
              </a:solidFill>
              <a:latin typeface="Roboto"/>
              <a:ea typeface="Roboto"/>
              <a:cs typeface="Roboto"/>
              <a:sym typeface="Roboto"/>
            </a:endParaRPr>
          </a:p>
          <a:p>
            <a:pPr marL="457200" lvl="0" indent="-342900" algn="l" rtl="0">
              <a:lnSpc>
                <a:spcPct val="115000"/>
              </a:lnSpc>
              <a:spcBef>
                <a:spcPts val="0"/>
              </a:spcBef>
              <a:spcAft>
                <a:spcPts val="0"/>
              </a:spcAft>
              <a:buClr>
                <a:schemeClr val="lt2"/>
              </a:buClr>
              <a:buSzPts val="1800"/>
              <a:buFont typeface="Roboto"/>
              <a:buChar char="●"/>
            </a:pPr>
            <a:r>
              <a:rPr lang="en" sz="1800" dirty="0">
                <a:solidFill>
                  <a:schemeClr val="lt2"/>
                </a:solidFill>
                <a:latin typeface="Roboto"/>
                <a:ea typeface="Roboto"/>
                <a:cs typeface="Roboto"/>
                <a:sym typeface="Roboto"/>
              </a:rPr>
              <a:t>However, no perceptron in the same layer are connected. </a:t>
            </a:r>
            <a:endParaRPr sz="1800" dirty="0">
              <a:solidFill>
                <a:schemeClr val="lt2"/>
              </a:solidFill>
              <a:latin typeface="Roboto"/>
              <a:ea typeface="Roboto"/>
              <a:cs typeface="Roboto"/>
              <a:sym typeface="Roboto"/>
            </a:endParaRPr>
          </a:p>
          <a:p>
            <a:pPr marL="457200" lvl="0" indent="-342900" algn="l" rtl="0">
              <a:lnSpc>
                <a:spcPct val="115000"/>
              </a:lnSpc>
              <a:spcBef>
                <a:spcPts val="0"/>
              </a:spcBef>
              <a:spcAft>
                <a:spcPts val="0"/>
              </a:spcAft>
              <a:buClr>
                <a:schemeClr val="lt2"/>
              </a:buClr>
              <a:buSzPts val="1800"/>
              <a:buFont typeface="Roboto"/>
              <a:buChar char="●"/>
            </a:pPr>
            <a:r>
              <a:rPr lang="en" sz="1800" dirty="0">
                <a:solidFill>
                  <a:schemeClr val="lt2"/>
                </a:solidFill>
                <a:latin typeface="Roboto"/>
                <a:ea typeface="Roboto"/>
                <a:cs typeface="Roboto"/>
                <a:sym typeface="Roboto"/>
              </a:rPr>
              <a:t>Information is constantly fed forward from one layer to the next.</a:t>
            </a: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Recurrent Neural Networks (</a:t>
            </a:r>
            <a:r>
              <a:rPr lang="en-US" dirty="0"/>
              <a:t>RNN)</a:t>
            </a:r>
            <a:endParaRPr dirty="0"/>
          </a:p>
        </p:txBody>
      </p:sp>
      <p:sp>
        <p:nvSpPr>
          <p:cNvPr id="139" name="Google Shape;139;p23"/>
          <p:cNvSpPr txBox="1">
            <a:spLocks noGrp="1"/>
          </p:cNvSpPr>
          <p:nvPr>
            <p:ph type="body" idx="1"/>
          </p:nvPr>
        </p:nvSpPr>
        <p:spPr>
          <a:xfrm>
            <a:off x="471900" y="1919075"/>
            <a:ext cx="8222100" cy="54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solidFill>
                  <a:schemeClr val="bg2"/>
                </a:solidFill>
              </a:rPr>
              <a:t>Recurrent neural networks can process time series data</a:t>
            </a:r>
            <a:endParaRPr dirty="0">
              <a:solidFill>
                <a:schemeClr val="bg2"/>
              </a:solidFill>
            </a:endParaRPr>
          </a:p>
        </p:txBody>
      </p:sp>
      <p:pic>
        <p:nvPicPr>
          <p:cNvPr id="140" name="Google Shape;140;p23"/>
          <p:cNvPicPr preferRelativeResize="0"/>
          <p:nvPr/>
        </p:nvPicPr>
        <p:blipFill>
          <a:blip r:embed="rId3">
            <a:alphaModFix/>
          </a:blip>
          <a:stretch>
            <a:fillRect/>
          </a:stretch>
        </p:blipFill>
        <p:spPr>
          <a:xfrm>
            <a:off x="6483953" y="2461775"/>
            <a:ext cx="2405472" cy="2354150"/>
          </a:xfrm>
          <a:prstGeom prst="rect">
            <a:avLst/>
          </a:prstGeom>
          <a:noFill/>
          <a:ln>
            <a:noFill/>
          </a:ln>
        </p:spPr>
      </p:pic>
      <p:sp>
        <p:nvSpPr>
          <p:cNvPr id="141" name="Google Shape;141;p23"/>
          <p:cNvSpPr txBox="1"/>
          <p:nvPr/>
        </p:nvSpPr>
        <p:spPr>
          <a:xfrm>
            <a:off x="471900" y="2265400"/>
            <a:ext cx="5781900" cy="1458831"/>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lt2"/>
              </a:buClr>
              <a:buSzPts val="1800"/>
              <a:buFont typeface="Roboto"/>
              <a:buChar char="●"/>
            </a:pPr>
            <a:r>
              <a:rPr lang="en" sz="1800" dirty="0">
                <a:solidFill>
                  <a:schemeClr val="bg2"/>
                </a:solidFill>
                <a:latin typeface="Roboto"/>
                <a:ea typeface="Roboto"/>
                <a:cs typeface="Roboto"/>
                <a:sym typeface="Roboto"/>
              </a:rPr>
              <a:t>Recurrent neural networks hold the “memory” from their past to make judgements about the future</a:t>
            </a:r>
            <a:endParaRPr sz="1800" dirty="0">
              <a:solidFill>
                <a:schemeClr val="bg2"/>
              </a:solidFill>
              <a:latin typeface="Roboto"/>
              <a:ea typeface="Roboto"/>
              <a:cs typeface="Roboto"/>
              <a:sym typeface="Roboto"/>
            </a:endParaRPr>
          </a:p>
          <a:p>
            <a:pPr marL="457200" lvl="0" indent="-342900" algn="l" rtl="0">
              <a:lnSpc>
                <a:spcPct val="115000"/>
              </a:lnSpc>
              <a:spcBef>
                <a:spcPts val="0"/>
              </a:spcBef>
              <a:spcAft>
                <a:spcPts val="0"/>
              </a:spcAft>
              <a:buClr>
                <a:schemeClr val="lt2"/>
              </a:buClr>
              <a:buSzPts val="1800"/>
              <a:buFont typeface="Roboto"/>
              <a:buChar char="●"/>
            </a:pPr>
            <a:r>
              <a:rPr lang="en" sz="1800" dirty="0">
                <a:solidFill>
                  <a:schemeClr val="bg2"/>
                </a:solidFill>
                <a:latin typeface="Roboto"/>
                <a:ea typeface="Roboto"/>
                <a:cs typeface="Roboto"/>
                <a:sym typeface="Roboto"/>
              </a:rPr>
              <a:t>Unlike other neural networks, recurrent neural networks can take inputs of variable sizes</a:t>
            </a:r>
            <a:endParaRPr dirty="0">
              <a:solidFill>
                <a:schemeClr val="bg2"/>
              </a:solidFill>
            </a:endParaRPr>
          </a:p>
        </p:txBody>
      </p:sp>
      <p:sp>
        <p:nvSpPr>
          <p:cNvPr id="2" name="Rectangle 1">
            <a:extLst>
              <a:ext uri="{FF2B5EF4-FFF2-40B4-BE49-F238E27FC236}">
                <a16:creationId xmlns:a16="http://schemas.microsoft.com/office/drawing/2014/main" id="{9668FA70-3E1A-47C6-8690-78A8D9111D71}"/>
              </a:ext>
            </a:extLst>
          </p:cNvPr>
          <p:cNvSpPr/>
          <p:nvPr/>
        </p:nvSpPr>
        <p:spPr>
          <a:xfrm>
            <a:off x="870614" y="4096998"/>
            <a:ext cx="5384807" cy="523220"/>
          </a:xfrm>
          <a:prstGeom prst="rect">
            <a:avLst/>
          </a:prstGeom>
        </p:spPr>
        <p:txBody>
          <a:bodyPr wrap="none">
            <a:spAutoFit/>
          </a:bodyPr>
          <a:lstStyle/>
          <a:p>
            <a:r>
              <a:rPr lang="en-US" dirty="0">
                <a:solidFill>
                  <a:srgbClr val="0000FF"/>
                </a:solidFill>
                <a:latin typeface="Roboto" panose="020B0604020202020204" charset="0"/>
              </a:rPr>
              <a:t>Google Neural Machine Translation system (GNMT) </a:t>
            </a:r>
          </a:p>
          <a:p>
            <a:r>
              <a:rPr lang="en-US" dirty="0"/>
              <a:t>These networks are at the heart of speech recognition, translation</a:t>
            </a:r>
            <a:endParaRPr lang="en-AE"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4"/>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Convolutional Neural Networks</a:t>
            </a:r>
            <a:endParaRPr/>
          </a:p>
          <a:p>
            <a:pPr marL="0" lvl="0" indent="0" algn="l" rtl="0">
              <a:spcBef>
                <a:spcPts val="0"/>
              </a:spcBef>
              <a:spcAft>
                <a:spcPts val="0"/>
              </a:spcAft>
              <a:buNone/>
            </a:pPr>
            <a:r>
              <a:rPr lang="en"/>
              <a:t>(CNNs)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Convolutional Neural Networks</a:t>
            </a:r>
            <a:endParaRPr/>
          </a:p>
        </p:txBody>
      </p:sp>
      <p:sp>
        <p:nvSpPr>
          <p:cNvPr id="152" name="Google Shape;152;p25"/>
          <p:cNvSpPr txBox="1">
            <a:spLocks noGrp="1"/>
          </p:cNvSpPr>
          <p:nvPr>
            <p:ph type="body" idx="1"/>
          </p:nvPr>
        </p:nvSpPr>
        <p:spPr>
          <a:xfrm>
            <a:off x="471900" y="1862850"/>
            <a:ext cx="8222100" cy="708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CNNs are one of the most common type of neural networks. They assume that their inputs are images and optimize the network to work with images.</a:t>
            </a:r>
            <a:endParaRPr dirty="0"/>
          </a:p>
          <a:p>
            <a:pPr marL="457200" lvl="0" indent="-342900" algn="l" rtl="0">
              <a:spcBef>
                <a:spcPts val="0"/>
              </a:spcBef>
              <a:spcAft>
                <a:spcPts val="0"/>
              </a:spcAft>
              <a:buSzPts val="1800"/>
              <a:buChar char="●"/>
            </a:pPr>
            <a:r>
              <a:rPr lang="en" dirty="0"/>
              <a:t>CNNs have 3 dimensions, width, height, and depth. </a:t>
            </a:r>
            <a:endParaRPr dirty="0"/>
          </a:p>
          <a:p>
            <a:pPr marL="457200" lvl="0" indent="-342900" algn="l" rtl="0">
              <a:spcBef>
                <a:spcPts val="0"/>
              </a:spcBef>
              <a:spcAft>
                <a:spcPts val="0"/>
              </a:spcAft>
              <a:buSzPts val="1800"/>
              <a:buChar char="●"/>
            </a:pPr>
            <a:r>
              <a:rPr lang="en" dirty="0"/>
              <a:t>The depth of a CNN refers to the number of color channels it has. For example, a typical color image has 3 channels: Red, Green, and Blue (RGB). </a:t>
            </a:r>
            <a:endParaRPr dirty="0"/>
          </a:p>
        </p:txBody>
      </p:sp>
      <p:pic>
        <p:nvPicPr>
          <p:cNvPr id="2" name="Picture 1">
            <a:extLst>
              <a:ext uri="{FF2B5EF4-FFF2-40B4-BE49-F238E27FC236}">
                <a16:creationId xmlns:a16="http://schemas.microsoft.com/office/drawing/2014/main" id="{853D9022-032A-42AE-814E-3DCCBE1CB4C4}"/>
              </a:ext>
            </a:extLst>
          </p:cNvPr>
          <p:cNvPicPr>
            <a:picLocks noChangeAspect="1"/>
          </p:cNvPicPr>
          <p:nvPr/>
        </p:nvPicPr>
        <p:blipFill>
          <a:blip r:embed="rId3"/>
          <a:stretch>
            <a:fillRect/>
          </a:stretch>
        </p:blipFill>
        <p:spPr>
          <a:xfrm>
            <a:off x="1340840" y="3483788"/>
            <a:ext cx="6462320" cy="1659712"/>
          </a:xfrm>
          <a:prstGeom prst="rect">
            <a:avLst/>
          </a:prstGeom>
        </p:spPr>
      </p:pic>
    </p:spTree>
    <p:extLst>
      <p:ext uri="{BB962C8B-B14F-4D97-AF65-F5344CB8AC3E}">
        <p14:creationId xmlns:p14="http://schemas.microsoft.com/office/powerpoint/2010/main" val="3814360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94F6A-79F1-49DB-A8A8-01D15EC4287D}"/>
              </a:ext>
            </a:extLst>
          </p:cNvPr>
          <p:cNvSpPr>
            <a:spLocks noGrp="1"/>
          </p:cNvSpPr>
          <p:nvPr>
            <p:ph type="title"/>
          </p:nvPr>
        </p:nvSpPr>
        <p:spPr/>
        <p:txBody>
          <a:bodyPr/>
          <a:lstStyle/>
          <a:p>
            <a:r>
              <a:rPr lang="en-US" dirty="0"/>
              <a:t>It is the science and engineering of making intelligent machines, especially intelligent computer programs. </a:t>
            </a:r>
            <a:endParaRPr lang="en-AE" dirty="0"/>
          </a:p>
        </p:txBody>
      </p:sp>
    </p:spTree>
    <p:extLst>
      <p:ext uri="{BB962C8B-B14F-4D97-AF65-F5344CB8AC3E}">
        <p14:creationId xmlns:p14="http://schemas.microsoft.com/office/powerpoint/2010/main" val="9858502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8"/>
          <p:cNvSpPr txBox="1">
            <a:spLocks noGrp="1"/>
          </p:cNvSpPr>
          <p:nvPr>
            <p:ph type="title"/>
          </p:nvPr>
        </p:nvSpPr>
        <p:spPr>
          <a:xfrm>
            <a:off x="98250" y="36670"/>
            <a:ext cx="8826600" cy="60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a:t>Image as Matrix of Pixels</a:t>
            </a:r>
            <a:endParaRPr sz="3600" dirty="0"/>
          </a:p>
        </p:txBody>
      </p:sp>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30</a:t>
            </a:fld>
            <a:endParaRPr lang="fr-FR"/>
          </a:p>
        </p:txBody>
      </p:sp>
      <p:pic>
        <p:nvPicPr>
          <p:cNvPr id="173" name="Google Shape;173;p28"/>
          <p:cNvPicPr preferRelativeResize="0"/>
          <p:nvPr/>
        </p:nvPicPr>
        <p:blipFill rotWithShape="1">
          <a:blip r:embed="rId3">
            <a:alphaModFix/>
          </a:blip>
          <a:srcRect t="16149" r="5523" b="4688"/>
          <a:stretch/>
        </p:blipFill>
        <p:spPr>
          <a:xfrm>
            <a:off x="4211167" y="710131"/>
            <a:ext cx="4932833" cy="3251909"/>
          </a:xfrm>
          <a:prstGeom prst="rect">
            <a:avLst/>
          </a:prstGeom>
          <a:noFill/>
          <a:ln>
            <a:noFill/>
          </a:ln>
        </p:spPr>
      </p:pic>
      <p:pic>
        <p:nvPicPr>
          <p:cNvPr id="174" name="Google Shape;174;p28"/>
          <p:cNvPicPr preferRelativeResize="0"/>
          <p:nvPr/>
        </p:nvPicPr>
        <p:blipFill>
          <a:blip r:embed="rId4">
            <a:alphaModFix/>
          </a:blip>
          <a:stretch>
            <a:fillRect/>
          </a:stretch>
        </p:blipFill>
        <p:spPr>
          <a:xfrm>
            <a:off x="305977" y="1835720"/>
            <a:ext cx="3777480" cy="2126320"/>
          </a:xfrm>
          <a:prstGeom prst="rect">
            <a:avLst/>
          </a:prstGeom>
          <a:noFill/>
          <a:ln>
            <a:noFill/>
          </a:ln>
        </p:spPr>
      </p:pic>
      <p:sp>
        <p:nvSpPr>
          <p:cNvPr id="175" name="Google Shape;175;p28"/>
          <p:cNvSpPr txBox="1"/>
          <p:nvPr/>
        </p:nvSpPr>
        <p:spPr>
          <a:xfrm>
            <a:off x="-518622" y="3430030"/>
            <a:ext cx="3000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t>Pixel: smallest</a:t>
            </a:r>
          </a:p>
          <a:p>
            <a:pPr marL="0" lvl="0" indent="0" algn="ctr" rtl="0">
              <a:spcBef>
                <a:spcPts val="0"/>
              </a:spcBef>
              <a:spcAft>
                <a:spcPts val="0"/>
              </a:spcAft>
              <a:buNone/>
            </a:pPr>
            <a:r>
              <a:rPr lang="en" sz="1800" dirty="0"/>
              <a:t> element of image</a:t>
            </a:r>
            <a:endParaRPr sz="1800" dirty="0"/>
          </a:p>
        </p:txBody>
      </p:sp>
      <p:sp>
        <p:nvSpPr>
          <p:cNvPr id="176" name="Google Shape;176;p28"/>
          <p:cNvSpPr txBox="1"/>
          <p:nvPr/>
        </p:nvSpPr>
        <p:spPr>
          <a:xfrm>
            <a:off x="5073538" y="4083904"/>
            <a:ext cx="3664062" cy="73863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t>Pixel represented by 3 numbers: Red, Green and Blue.</a:t>
            </a:r>
            <a:endParaRPr sz="18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Convolutional Neural Networks</a:t>
            </a:r>
            <a:endParaRPr/>
          </a:p>
        </p:txBody>
      </p:sp>
      <p:sp>
        <p:nvSpPr>
          <p:cNvPr id="152" name="Google Shape;152;p25"/>
          <p:cNvSpPr txBox="1">
            <a:spLocks noGrp="1"/>
          </p:cNvSpPr>
          <p:nvPr>
            <p:ph type="body" idx="1"/>
          </p:nvPr>
        </p:nvSpPr>
        <p:spPr>
          <a:xfrm>
            <a:off x="471900" y="1862850"/>
            <a:ext cx="8222100" cy="708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dirty="0"/>
              <a:t>Each perceptron in a CNN is connected to a small portion of </a:t>
            </a:r>
            <a:r>
              <a:rPr lang="en-US" dirty="0" err="1"/>
              <a:t>perceptrons</a:t>
            </a:r>
            <a:r>
              <a:rPr lang="en-US" dirty="0"/>
              <a:t> in the layers before and after it rather than being fully-connected.</a:t>
            </a:r>
          </a:p>
          <a:p>
            <a:pPr marL="457200" lvl="0" indent="-342900" algn="l" rtl="0">
              <a:spcBef>
                <a:spcPts val="0"/>
              </a:spcBef>
              <a:spcAft>
                <a:spcPts val="0"/>
              </a:spcAft>
              <a:buSzPts val="1800"/>
              <a:buChar char="●"/>
            </a:pPr>
            <a:r>
              <a:rPr lang="en" dirty="0"/>
              <a:t>Three types of layers are used to build CNNs: Convolutional Layer, Pooling Layer, and Fully-Connected Layer.</a:t>
            </a:r>
          </a:p>
          <a:p>
            <a:pPr lvl="1" indent="-342900">
              <a:spcBef>
                <a:spcPts val="0"/>
              </a:spcBef>
              <a:buSzPts val="1800"/>
              <a:buChar char="●"/>
            </a:pPr>
            <a:r>
              <a:rPr lang="en" dirty="0">
                <a:solidFill>
                  <a:srgbClr val="C00000"/>
                </a:solidFill>
              </a:rPr>
              <a:t>Convolution layer extracts key features of image through filters.</a:t>
            </a:r>
            <a:endParaRPr dirty="0">
              <a:solidFill>
                <a:srgbClr val="C00000"/>
              </a:solidFill>
            </a:endParaRPr>
          </a:p>
        </p:txBody>
      </p:sp>
      <p:pic>
        <p:nvPicPr>
          <p:cNvPr id="2" name="Picture 1">
            <a:extLst>
              <a:ext uri="{FF2B5EF4-FFF2-40B4-BE49-F238E27FC236}">
                <a16:creationId xmlns:a16="http://schemas.microsoft.com/office/drawing/2014/main" id="{168529FB-06CF-43D9-A60F-1AB822F17AF2}"/>
              </a:ext>
            </a:extLst>
          </p:cNvPr>
          <p:cNvPicPr>
            <a:picLocks noChangeAspect="1"/>
          </p:cNvPicPr>
          <p:nvPr/>
        </p:nvPicPr>
        <p:blipFill>
          <a:blip r:embed="rId3"/>
          <a:stretch>
            <a:fillRect/>
          </a:stretch>
        </p:blipFill>
        <p:spPr>
          <a:xfrm>
            <a:off x="1004902" y="3491345"/>
            <a:ext cx="6378493" cy="1594533"/>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idx="4294967295"/>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First point</a:t>
            </a:r>
            <a:endParaRPr/>
          </a:p>
        </p:txBody>
      </p:sp>
      <p:pic>
        <p:nvPicPr>
          <p:cNvPr id="158" name="Google Shape;158;p26"/>
          <p:cNvPicPr preferRelativeResize="0"/>
          <p:nvPr/>
        </p:nvPicPr>
        <p:blipFill>
          <a:blip r:embed="rId3">
            <a:alphaModFix/>
          </a:blip>
          <a:stretch>
            <a:fillRect/>
          </a:stretch>
        </p:blipFill>
        <p:spPr>
          <a:xfrm>
            <a:off x="376015" y="738724"/>
            <a:ext cx="8417607" cy="4404775"/>
          </a:xfrm>
          <a:prstGeom prst="rect">
            <a:avLst/>
          </a:prstGeom>
          <a:noFill/>
          <a:ln>
            <a:noFill/>
          </a:ln>
        </p:spPr>
      </p:pic>
      <p:sp>
        <p:nvSpPr>
          <p:cNvPr id="4" name="Google Shape;157;p26">
            <a:extLst>
              <a:ext uri="{FF2B5EF4-FFF2-40B4-BE49-F238E27FC236}">
                <a16:creationId xmlns:a16="http://schemas.microsoft.com/office/drawing/2014/main" id="{F4C99ED8-61E4-4483-9029-E272B454CB8F}"/>
              </a:ext>
            </a:extLst>
          </p:cNvPr>
          <p:cNvSpPr txBox="1">
            <a:spLocks/>
          </p:cNvSpPr>
          <p:nvPr/>
        </p:nvSpPr>
        <p:spPr>
          <a:xfrm>
            <a:off x="98250" y="77310"/>
            <a:ext cx="8826600" cy="602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dirty="0"/>
              <a:t>Structure of CNN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9"/>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Convolution Layer</a:t>
            </a:r>
            <a:endParaRPr/>
          </a:p>
        </p:txBody>
      </p:sp>
      <p:sp>
        <p:nvSpPr>
          <p:cNvPr id="182" name="Google Shape;182;p29"/>
          <p:cNvSpPr txBox="1">
            <a:spLocks noGrp="1"/>
          </p:cNvSpPr>
          <p:nvPr>
            <p:ph type="body" idx="1"/>
          </p:nvPr>
        </p:nvSpPr>
        <p:spPr>
          <a:xfrm>
            <a:off x="450000" y="1730406"/>
            <a:ext cx="8222100" cy="708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The convolutional layer is the building block of all CNNs</a:t>
            </a:r>
            <a:endParaRPr dirty="0"/>
          </a:p>
        </p:txBody>
      </p:sp>
      <p:pic>
        <p:nvPicPr>
          <p:cNvPr id="183" name="Google Shape;183;p29"/>
          <p:cNvPicPr preferRelativeResize="0"/>
          <p:nvPr/>
        </p:nvPicPr>
        <p:blipFill rotWithShape="1">
          <a:blip r:embed="rId3">
            <a:alphaModFix/>
          </a:blip>
          <a:srcRect/>
          <a:stretch/>
        </p:blipFill>
        <p:spPr>
          <a:xfrm>
            <a:off x="5358150" y="2112736"/>
            <a:ext cx="3370900" cy="1964725"/>
          </a:xfrm>
          <a:prstGeom prst="rect">
            <a:avLst/>
          </a:prstGeom>
          <a:noFill/>
          <a:ln>
            <a:noFill/>
          </a:ln>
        </p:spPr>
      </p:pic>
      <p:sp>
        <p:nvSpPr>
          <p:cNvPr id="184" name="Google Shape;184;p29"/>
          <p:cNvSpPr txBox="1"/>
          <p:nvPr/>
        </p:nvSpPr>
        <p:spPr>
          <a:xfrm>
            <a:off x="450000" y="2112736"/>
            <a:ext cx="4737300" cy="2414477"/>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lt2"/>
              </a:buClr>
              <a:buSzPts val="1800"/>
              <a:buFont typeface="Roboto"/>
              <a:buChar char="●"/>
            </a:pPr>
            <a:r>
              <a:rPr lang="en" sz="1800" dirty="0">
                <a:solidFill>
                  <a:schemeClr val="lt2"/>
                </a:solidFill>
                <a:latin typeface="Roboto"/>
                <a:ea typeface="Roboto"/>
                <a:cs typeface="Roboto"/>
                <a:sym typeface="Roboto"/>
              </a:rPr>
              <a:t>The convolution is used to extract meaningful features from images</a:t>
            </a:r>
            <a:endParaRPr sz="1800" dirty="0">
              <a:solidFill>
                <a:schemeClr val="lt2"/>
              </a:solidFill>
              <a:latin typeface="Roboto"/>
              <a:ea typeface="Roboto"/>
              <a:cs typeface="Roboto"/>
              <a:sym typeface="Roboto"/>
            </a:endParaRPr>
          </a:p>
          <a:p>
            <a:pPr marL="457200" lvl="0" indent="-342900" algn="l" rtl="0">
              <a:lnSpc>
                <a:spcPct val="115000"/>
              </a:lnSpc>
              <a:spcBef>
                <a:spcPts val="0"/>
              </a:spcBef>
              <a:spcAft>
                <a:spcPts val="0"/>
              </a:spcAft>
              <a:buClr>
                <a:schemeClr val="lt2"/>
              </a:buClr>
              <a:buSzPts val="1800"/>
              <a:buFont typeface="Roboto"/>
              <a:buChar char="●"/>
            </a:pPr>
            <a:r>
              <a:rPr lang="en" sz="1800" dirty="0">
                <a:solidFill>
                  <a:schemeClr val="lt2"/>
                </a:solidFill>
                <a:latin typeface="Roboto"/>
                <a:ea typeface="Roboto"/>
                <a:cs typeface="Roboto"/>
                <a:sym typeface="Roboto"/>
              </a:rPr>
              <a:t>A kernel, or filter, slides over the input image and performs a mathematical operation. The output of the convolution is a set of represent specific patterns in the input data</a:t>
            </a:r>
            <a:endParaRPr dirty="0"/>
          </a:p>
        </p:txBody>
      </p:sp>
      <p:sp>
        <p:nvSpPr>
          <p:cNvPr id="2" name="Rectangle 1">
            <a:extLst>
              <a:ext uri="{FF2B5EF4-FFF2-40B4-BE49-F238E27FC236}">
                <a16:creationId xmlns:a16="http://schemas.microsoft.com/office/drawing/2014/main" id="{08E813D1-2A7E-426F-B4EA-D52F4286B331}"/>
              </a:ext>
            </a:extLst>
          </p:cNvPr>
          <p:cNvSpPr/>
          <p:nvPr/>
        </p:nvSpPr>
        <p:spPr>
          <a:xfrm>
            <a:off x="606754" y="4496721"/>
            <a:ext cx="8315055" cy="523220"/>
          </a:xfrm>
          <a:prstGeom prst="rect">
            <a:avLst/>
          </a:prstGeom>
        </p:spPr>
        <p:txBody>
          <a:bodyPr wrap="square">
            <a:spAutoFit/>
          </a:bodyPr>
          <a:lstStyle/>
          <a:p>
            <a:r>
              <a:rPr lang="en-US" dirty="0">
                <a:solidFill>
                  <a:srgbClr val="161616"/>
                </a:solidFill>
                <a:latin typeface="IBM Plex Sans"/>
              </a:rPr>
              <a:t>After each convolution operation, a CNN applies a Rectified Linear Unit (</a:t>
            </a:r>
            <a:r>
              <a:rPr lang="en-US" dirty="0" err="1">
                <a:solidFill>
                  <a:srgbClr val="161616"/>
                </a:solidFill>
                <a:latin typeface="IBM Plex Sans"/>
              </a:rPr>
              <a:t>ReLU</a:t>
            </a:r>
            <a:r>
              <a:rPr lang="en-US" dirty="0">
                <a:solidFill>
                  <a:srgbClr val="161616"/>
                </a:solidFill>
                <a:latin typeface="IBM Plex Sans"/>
              </a:rPr>
              <a:t>) transformation to the feature map, introducing nonlinearity to the model.</a:t>
            </a:r>
            <a:endParaRPr lang="en-AE"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Pooling Layer</a:t>
            </a:r>
            <a:endParaRPr/>
          </a:p>
        </p:txBody>
      </p:sp>
      <p:sp>
        <p:nvSpPr>
          <p:cNvPr id="190" name="Google Shape;190;p30"/>
          <p:cNvSpPr txBox="1">
            <a:spLocks noGrp="1"/>
          </p:cNvSpPr>
          <p:nvPr>
            <p:ph type="body" idx="1"/>
          </p:nvPr>
        </p:nvSpPr>
        <p:spPr>
          <a:xfrm>
            <a:off x="471900" y="1862850"/>
            <a:ext cx="8222100" cy="708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Pooling is used to reduce the size and complexity of the feature maps produced by the convolutional layers</a:t>
            </a:r>
            <a:endParaRPr dirty="0"/>
          </a:p>
          <a:p>
            <a:pPr marL="457200" lvl="0" indent="-342900" algn="l" rtl="0">
              <a:spcBef>
                <a:spcPts val="0"/>
              </a:spcBef>
              <a:spcAft>
                <a:spcPts val="0"/>
              </a:spcAft>
              <a:buSzPts val="1800"/>
              <a:buChar char="●"/>
            </a:pPr>
            <a:r>
              <a:rPr lang="en" dirty="0"/>
              <a:t>During pooling, a small window or region slides over the feature map, typically taking the maximum value (max pooling) or the average value (average pooling) within that window</a:t>
            </a:r>
            <a:endParaRPr dirty="0"/>
          </a:p>
          <a:p>
            <a:pPr marL="457200" lvl="0" indent="-342900" algn="l" rtl="0">
              <a:spcBef>
                <a:spcPts val="0"/>
              </a:spcBef>
              <a:spcAft>
                <a:spcPts val="0"/>
              </a:spcAft>
              <a:buSzPts val="1800"/>
              <a:buChar char="●"/>
            </a:pPr>
            <a:r>
              <a:rPr lang="en" dirty="0"/>
              <a:t>The output of the pooling layer is a downsampled version of the feature map, retaining </a:t>
            </a:r>
            <a:r>
              <a:rPr lang="en" dirty="0">
                <a:solidFill>
                  <a:srgbClr val="FF0000"/>
                </a:solidFill>
              </a:rPr>
              <a:t>the most important information </a:t>
            </a:r>
            <a:r>
              <a:rPr lang="en" dirty="0"/>
              <a:t>while reducing the spatial dimensions</a:t>
            </a:r>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31"/>
          <p:cNvPicPr preferRelativeResize="0"/>
          <p:nvPr/>
        </p:nvPicPr>
        <p:blipFill rotWithShape="1">
          <a:blip r:embed="rId3">
            <a:alphaModFix/>
          </a:blip>
          <a:srcRect t="32354"/>
          <a:stretch/>
        </p:blipFill>
        <p:spPr>
          <a:xfrm>
            <a:off x="1651445" y="1545939"/>
            <a:ext cx="6387076" cy="3273099"/>
          </a:xfrm>
          <a:prstGeom prst="rect">
            <a:avLst/>
          </a:prstGeom>
          <a:noFill/>
          <a:ln>
            <a:noFill/>
          </a:ln>
        </p:spPr>
      </p:pic>
      <p:sp>
        <p:nvSpPr>
          <p:cNvPr id="196" name="Google Shape;196;p31"/>
          <p:cNvSpPr txBox="1"/>
          <p:nvPr/>
        </p:nvSpPr>
        <p:spPr>
          <a:xfrm>
            <a:off x="4217619" y="1160439"/>
            <a:ext cx="30000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dirty="0"/>
              <a:t>Average</a:t>
            </a:r>
            <a:r>
              <a:rPr lang="en" sz="1800" dirty="0"/>
              <a:t> Pooling</a:t>
            </a:r>
            <a:endParaRPr sz="1800" dirty="0"/>
          </a:p>
        </p:txBody>
      </p:sp>
      <p:sp>
        <p:nvSpPr>
          <p:cNvPr id="197" name="Google Shape;197;p31"/>
          <p:cNvSpPr txBox="1"/>
          <p:nvPr/>
        </p:nvSpPr>
        <p:spPr>
          <a:xfrm>
            <a:off x="99117" y="236704"/>
            <a:ext cx="4252229" cy="830966"/>
          </a:xfrm>
          <a:prstGeom prst="rect">
            <a:avLst/>
          </a:prstGeom>
          <a:noFill/>
          <a:ln>
            <a:noFill/>
          </a:ln>
        </p:spPr>
        <p:txBody>
          <a:bodyPr spcFirstLastPara="1" wrap="square" lIns="91425" tIns="91425" rIns="91425" bIns="91425" anchor="t" anchorCtr="0">
            <a:spAutoFit/>
          </a:bodyPr>
          <a:lstStyle/>
          <a:p>
            <a:pPr fontAlgn="base"/>
            <a:r>
              <a:rPr lang="en-US" b="1" dirty="0"/>
              <a:t>Max pooling:</a:t>
            </a:r>
            <a:r>
              <a:rPr lang="en-US" dirty="0"/>
              <a:t> As the filter moves across the input, it selects the pixel with the maximum value to send to the output array. </a:t>
            </a:r>
          </a:p>
        </p:txBody>
      </p:sp>
      <p:sp>
        <p:nvSpPr>
          <p:cNvPr id="2" name="Rectangle 1">
            <a:extLst>
              <a:ext uri="{FF2B5EF4-FFF2-40B4-BE49-F238E27FC236}">
                <a16:creationId xmlns:a16="http://schemas.microsoft.com/office/drawing/2014/main" id="{ACD86DBA-861C-49B6-9D19-CA7F2CC1A3EE}"/>
              </a:ext>
            </a:extLst>
          </p:cNvPr>
          <p:cNvSpPr/>
          <p:nvPr/>
        </p:nvSpPr>
        <p:spPr>
          <a:xfrm>
            <a:off x="4572000" y="324462"/>
            <a:ext cx="4572000" cy="738664"/>
          </a:xfrm>
          <a:prstGeom prst="rect">
            <a:avLst/>
          </a:prstGeom>
        </p:spPr>
        <p:txBody>
          <a:bodyPr>
            <a:spAutoFit/>
          </a:bodyPr>
          <a:lstStyle/>
          <a:p>
            <a:pPr fontAlgn="base"/>
            <a:r>
              <a:rPr lang="en-US" b="1" dirty="0">
                <a:solidFill>
                  <a:srgbClr val="161616"/>
                </a:solidFill>
                <a:latin typeface="+mj-lt"/>
              </a:rPr>
              <a:t>Average pooling:</a:t>
            </a:r>
            <a:r>
              <a:rPr lang="en-US" dirty="0">
                <a:solidFill>
                  <a:srgbClr val="161616"/>
                </a:solidFill>
                <a:latin typeface="+mj-lt"/>
              </a:rPr>
              <a:t> </a:t>
            </a:r>
            <a:r>
              <a:rPr lang="en-US" dirty="0">
                <a:solidFill>
                  <a:schemeClr val="bg2">
                    <a:lumMod val="50000"/>
                  </a:schemeClr>
                </a:solidFill>
                <a:latin typeface="+mj-lt"/>
              </a:rPr>
              <a:t>As the filter moves across the input, it calculates the average value within the receptive field to send to the output array</a:t>
            </a:r>
            <a:r>
              <a:rPr lang="en-US" dirty="0">
                <a:solidFill>
                  <a:schemeClr val="bg2"/>
                </a:solidFill>
                <a:latin typeface="+mj-lt"/>
              </a:rPr>
              <a:t>.</a:t>
            </a:r>
          </a:p>
        </p:txBody>
      </p:sp>
      <p:sp>
        <p:nvSpPr>
          <p:cNvPr id="6" name="Google Shape;196;p31">
            <a:extLst>
              <a:ext uri="{FF2B5EF4-FFF2-40B4-BE49-F238E27FC236}">
                <a16:creationId xmlns:a16="http://schemas.microsoft.com/office/drawing/2014/main" id="{E333CEAF-AFEA-4572-8B36-FD55E639783A}"/>
              </a:ext>
            </a:extLst>
          </p:cNvPr>
          <p:cNvSpPr txBox="1"/>
          <p:nvPr/>
        </p:nvSpPr>
        <p:spPr>
          <a:xfrm>
            <a:off x="1156800" y="1236639"/>
            <a:ext cx="30000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t>Max Pooling</a:t>
            </a:r>
            <a:endParaRPr sz="1800" dirty="0"/>
          </a:p>
        </p:txBody>
      </p:sp>
      <p:sp>
        <p:nvSpPr>
          <p:cNvPr id="3" name="Rectangle 2">
            <a:extLst>
              <a:ext uri="{FF2B5EF4-FFF2-40B4-BE49-F238E27FC236}">
                <a16:creationId xmlns:a16="http://schemas.microsoft.com/office/drawing/2014/main" id="{C31CD2DC-C7FB-469B-8AD8-ECB77C199D75}"/>
              </a:ext>
            </a:extLst>
          </p:cNvPr>
          <p:cNvSpPr/>
          <p:nvPr/>
        </p:nvSpPr>
        <p:spPr>
          <a:xfrm>
            <a:off x="272983" y="3983061"/>
            <a:ext cx="2265118" cy="954107"/>
          </a:xfrm>
          <a:prstGeom prst="rect">
            <a:avLst/>
          </a:prstGeom>
        </p:spPr>
        <p:txBody>
          <a:bodyPr wrap="square">
            <a:spAutoFit/>
          </a:bodyPr>
          <a:lstStyle/>
          <a:p>
            <a:r>
              <a:rPr lang="en-US" dirty="0">
                <a:solidFill>
                  <a:srgbClr val="161616"/>
                </a:solidFill>
                <a:latin typeface="Arial" panose="020B0604020202020204" pitchFamily="34" charset="0"/>
                <a:cs typeface="Arial" panose="020B0604020202020204" pitchFamily="34" charset="0"/>
              </a:rPr>
              <a:t>Pooling help to reduce complexity, improve efficiency, and limit risk of overfitting</a:t>
            </a:r>
            <a:endParaRPr lang="en-AE" dirty="0">
              <a:latin typeface="Arial" panose="020B0604020202020204" pitchFamily="34" charset="0"/>
              <a:cs typeface="Arial" panose="020B060402020202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2"/>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Fully-Connected Layer</a:t>
            </a:r>
            <a:endParaRPr/>
          </a:p>
        </p:txBody>
      </p:sp>
      <p:sp>
        <p:nvSpPr>
          <p:cNvPr id="203" name="Google Shape;203;p32"/>
          <p:cNvSpPr txBox="1">
            <a:spLocks noGrp="1"/>
          </p:cNvSpPr>
          <p:nvPr>
            <p:ph type="body" idx="1"/>
          </p:nvPr>
        </p:nvSpPr>
        <p:spPr>
          <a:xfrm>
            <a:off x="162370" y="1760300"/>
            <a:ext cx="8981630" cy="3383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latin typeface="Roboto" panose="020B0604020202020204" charset="0"/>
                <a:ea typeface="Roboto" panose="020B0604020202020204" charset="0"/>
              </a:rPr>
              <a:t>A fully-connected layer is a fundamental component of a neural network, often used after convolutional and pooling layers</a:t>
            </a:r>
            <a:endParaRPr dirty="0">
              <a:latin typeface="Roboto" panose="020B0604020202020204" charset="0"/>
              <a:ea typeface="Roboto" panose="020B0604020202020204" charset="0"/>
            </a:endParaRPr>
          </a:p>
          <a:p>
            <a:pPr marL="457200" lvl="0" indent="-342900" algn="l" rtl="0">
              <a:spcBef>
                <a:spcPts val="0"/>
              </a:spcBef>
              <a:spcAft>
                <a:spcPts val="0"/>
              </a:spcAft>
              <a:buSzPts val="1800"/>
              <a:buChar char="●"/>
            </a:pPr>
            <a:r>
              <a:rPr lang="en" dirty="0">
                <a:latin typeface="Roboto" panose="020B0604020202020204" charset="0"/>
                <a:ea typeface="Roboto" panose="020B0604020202020204" charset="0"/>
              </a:rPr>
              <a:t>In a fully-connected layer, every neuron is connected to every neuron in the previous layer</a:t>
            </a:r>
            <a:endParaRPr dirty="0">
              <a:latin typeface="Roboto" panose="020B0604020202020204" charset="0"/>
              <a:ea typeface="Roboto" panose="020B0604020202020204" charset="0"/>
            </a:endParaRPr>
          </a:p>
          <a:p>
            <a:pPr marL="457200" lvl="0" indent="-342900" algn="l" rtl="0">
              <a:spcBef>
                <a:spcPts val="0"/>
              </a:spcBef>
              <a:spcAft>
                <a:spcPts val="0"/>
              </a:spcAft>
              <a:buSzPts val="1800"/>
              <a:buChar char="●"/>
            </a:pPr>
            <a:r>
              <a:rPr lang="en" dirty="0">
                <a:latin typeface="Roboto" panose="020B0604020202020204" charset="0"/>
                <a:ea typeface="Roboto" panose="020B0604020202020204" charset="0"/>
              </a:rPr>
              <a:t>Each connection is associated with a weight, and the output of a neuron is determined by combining the weighted inputs using an activation function</a:t>
            </a:r>
            <a:endParaRPr dirty="0">
              <a:latin typeface="Roboto" panose="020B0604020202020204" charset="0"/>
              <a:ea typeface="Roboto" panose="020B0604020202020204" charset="0"/>
            </a:endParaRPr>
          </a:p>
          <a:p>
            <a:pPr marL="457200" lvl="0" indent="-342900" algn="l" rtl="0">
              <a:spcBef>
                <a:spcPts val="0"/>
              </a:spcBef>
              <a:spcAft>
                <a:spcPts val="0"/>
              </a:spcAft>
              <a:buSzPts val="1800"/>
              <a:buChar char="●"/>
            </a:pPr>
            <a:r>
              <a:rPr lang="en" dirty="0">
                <a:latin typeface="Roboto" panose="020B0604020202020204" charset="0"/>
                <a:ea typeface="Roboto" panose="020B0604020202020204" charset="0"/>
              </a:rPr>
              <a:t>The fully-connected layer takes the high-level features extracted by previous layers and transforms them into predictions </a:t>
            </a:r>
          </a:p>
          <a:p>
            <a:pPr lvl="0"/>
            <a:r>
              <a:rPr lang="en-US" dirty="0">
                <a:latin typeface="Roboto" panose="020B0604020202020204" charset="0"/>
                <a:ea typeface="Roboto" panose="020B0604020202020204" charset="0"/>
              </a:rPr>
              <a:t>FC layers usually leverage a </a:t>
            </a:r>
            <a:r>
              <a:rPr lang="en-US" dirty="0" err="1">
                <a:latin typeface="Roboto" panose="020B0604020202020204" charset="0"/>
                <a:ea typeface="Roboto" panose="020B0604020202020204" charset="0"/>
              </a:rPr>
              <a:t>softmax</a:t>
            </a:r>
            <a:r>
              <a:rPr lang="en-US" dirty="0">
                <a:latin typeface="Roboto" panose="020B0604020202020204" charset="0"/>
                <a:ea typeface="Roboto" panose="020B0604020202020204" charset="0"/>
              </a:rPr>
              <a:t> activation function to classify inputs appropriately, producing a probability from 0 to 1</a:t>
            </a:r>
            <a:endParaRPr dirty="0">
              <a:latin typeface="Roboto" panose="020B0604020202020204" charset="0"/>
              <a:ea typeface="Roboto" panose="020B060402020202020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33"/>
          <p:cNvPicPr preferRelativeResize="0"/>
          <p:nvPr/>
        </p:nvPicPr>
        <p:blipFill>
          <a:blip r:embed="rId3">
            <a:alphaModFix/>
          </a:blip>
          <a:stretch>
            <a:fillRect/>
          </a:stretch>
        </p:blipFill>
        <p:spPr>
          <a:xfrm>
            <a:off x="512749" y="356887"/>
            <a:ext cx="6992128" cy="3624303"/>
          </a:xfrm>
          <a:prstGeom prst="rect">
            <a:avLst/>
          </a:prstGeom>
          <a:noFill/>
          <a:ln>
            <a:noFill/>
          </a:ln>
        </p:spPr>
      </p:pic>
      <p:sp>
        <p:nvSpPr>
          <p:cNvPr id="209" name="Google Shape;209;p33"/>
          <p:cNvSpPr/>
          <p:nvPr/>
        </p:nvSpPr>
        <p:spPr>
          <a:xfrm>
            <a:off x="5527055" y="673181"/>
            <a:ext cx="1973100" cy="29436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3"/>
          <p:cNvSpPr/>
          <p:nvPr/>
        </p:nvSpPr>
        <p:spPr>
          <a:xfrm>
            <a:off x="5647112" y="3363915"/>
            <a:ext cx="919900" cy="1078975"/>
          </a:xfrm>
          <a:custGeom>
            <a:avLst/>
            <a:gdLst/>
            <a:ahLst/>
            <a:cxnLst/>
            <a:rect l="l" t="t" r="r" b="b"/>
            <a:pathLst>
              <a:path w="36796" h="43159" extrusionOk="0">
                <a:moveTo>
                  <a:pt x="35617" y="0"/>
                </a:moveTo>
                <a:cubicBezTo>
                  <a:pt x="35268" y="4539"/>
                  <a:pt x="39458" y="20043"/>
                  <a:pt x="33522" y="27236"/>
                </a:cubicBezTo>
                <a:cubicBezTo>
                  <a:pt x="27586" y="34429"/>
                  <a:pt x="5587" y="40505"/>
                  <a:pt x="0" y="43159"/>
                </a:cubicBezTo>
              </a:path>
            </a:pathLst>
          </a:custGeom>
          <a:noFill/>
          <a:ln w="9525" cap="flat" cmpd="sng">
            <a:solidFill>
              <a:schemeClr val="dk2"/>
            </a:solidFill>
            <a:prstDash val="solid"/>
            <a:round/>
            <a:headEnd type="none" w="med" len="med"/>
            <a:tailEnd type="stealth" w="med" len="med"/>
          </a:ln>
        </p:spPr>
      </p:sp>
      <p:sp>
        <p:nvSpPr>
          <p:cNvPr id="211" name="Google Shape;211;p33"/>
          <p:cNvSpPr txBox="1"/>
          <p:nvPr/>
        </p:nvSpPr>
        <p:spPr>
          <a:xfrm>
            <a:off x="3072000" y="4239469"/>
            <a:ext cx="30000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t>Fully-connected layers</a:t>
            </a:r>
            <a:endParaRPr sz="18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98250" y="46830"/>
            <a:ext cx="8826600" cy="60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a:t>Advances in Computing Hardware</a:t>
            </a:r>
            <a:endParaRPr sz="3600" dirty="0"/>
          </a:p>
        </p:txBody>
      </p:sp>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38</a:t>
            </a:fld>
            <a:endParaRPr lang="fr-FR"/>
          </a:p>
        </p:txBody>
      </p:sp>
      <p:pic>
        <p:nvPicPr>
          <p:cNvPr id="6" name="Picture 5" descr="Graphical user interface, diagram&#10;&#10;Description automatically generated">
            <a:extLst>
              <a:ext uri="{FF2B5EF4-FFF2-40B4-BE49-F238E27FC236}">
                <a16:creationId xmlns:a16="http://schemas.microsoft.com/office/drawing/2014/main" id="{38F650F0-54DB-40D7-B588-AB5DCA4CD930}"/>
              </a:ext>
            </a:extLst>
          </p:cNvPr>
          <p:cNvPicPr>
            <a:picLocks noChangeAspect="1"/>
          </p:cNvPicPr>
          <p:nvPr/>
        </p:nvPicPr>
        <p:blipFill rotWithShape="1">
          <a:blip r:embed="rId3"/>
          <a:srcRect l="5045" t="-371" r="-5045" b="58231"/>
          <a:stretch/>
        </p:blipFill>
        <p:spPr>
          <a:xfrm>
            <a:off x="4188449" y="879349"/>
            <a:ext cx="5093435" cy="1423417"/>
          </a:xfrm>
          <a:prstGeom prst="rect">
            <a:avLst/>
          </a:prstGeom>
        </p:spPr>
      </p:pic>
      <p:sp>
        <p:nvSpPr>
          <p:cNvPr id="7" name="Google Shape;93;p17">
            <a:extLst>
              <a:ext uri="{FF2B5EF4-FFF2-40B4-BE49-F238E27FC236}">
                <a16:creationId xmlns:a16="http://schemas.microsoft.com/office/drawing/2014/main" id="{B28BF7B8-7549-41B7-A43F-8F8E2EB09F86}"/>
              </a:ext>
            </a:extLst>
          </p:cNvPr>
          <p:cNvSpPr txBox="1"/>
          <p:nvPr/>
        </p:nvSpPr>
        <p:spPr>
          <a:xfrm>
            <a:off x="98249" y="2608721"/>
            <a:ext cx="7430015" cy="1661963"/>
          </a:xfrm>
          <a:prstGeom prst="rect">
            <a:avLst/>
          </a:prstGeom>
          <a:noFill/>
          <a:ln>
            <a:noFill/>
          </a:ln>
        </p:spPr>
        <p:txBody>
          <a:bodyPr spcFirstLastPara="1" wrap="square" lIns="91425" tIns="91425" rIns="91425" bIns="91425" anchor="t" anchorCtr="0">
            <a:spAutoFit/>
          </a:bodyPr>
          <a:lstStyle/>
          <a:p>
            <a:pPr marL="285750" lvl="0" indent="-285750" rtl="0">
              <a:spcBef>
                <a:spcPts val="0"/>
              </a:spcBef>
              <a:spcAft>
                <a:spcPts val="0"/>
              </a:spcAft>
              <a:buFont typeface="Arial" panose="020B0604020202020204" pitchFamily="34" charset="0"/>
              <a:buChar char="•"/>
            </a:pPr>
            <a:r>
              <a:rPr lang="en-US" sz="2400" dirty="0">
                <a:solidFill>
                  <a:schemeClr val="bg2"/>
                </a:solidFill>
                <a:latin typeface="Roboto" panose="020B0604020202020204" charset="0"/>
                <a:ea typeface="Roboto" panose="020B0604020202020204" charset="0"/>
                <a:cs typeface="Roboto" panose="020B0604020202020204" charset="0"/>
              </a:rPr>
              <a:t>CNN has large number of parameters (millions).</a:t>
            </a:r>
            <a:endParaRPr lang="en" sz="2400" dirty="0">
              <a:solidFill>
                <a:schemeClr val="bg2"/>
              </a:solidFill>
              <a:latin typeface="Roboto" panose="020B0604020202020204" charset="0"/>
              <a:ea typeface="Roboto" panose="020B0604020202020204" charset="0"/>
              <a:cs typeface="Roboto" panose="020B0604020202020204" charset="0"/>
            </a:endParaRPr>
          </a:p>
          <a:p>
            <a:pPr marL="285750" lvl="0" indent="-285750" rtl="0">
              <a:spcBef>
                <a:spcPts val="0"/>
              </a:spcBef>
              <a:spcAft>
                <a:spcPts val="0"/>
              </a:spcAft>
              <a:buFont typeface="Arial" panose="020B0604020202020204" pitchFamily="34" charset="0"/>
              <a:buChar char="•"/>
            </a:pPr>
            <a:r>
              <a:rPr lang="en" sz="2400" dirty="0">
                <a:solidFill>
                  <a:schemeClr val="bg2"/>
                </a:solidFill>
                <a:latin typeface="Roboto" panose="020B0604020202020204" charset="0"/>
                <a:ea typeface="Roboto" panose="020B0604020202020204" charset="0"/>
                <a:cs typeface="Roboto" panose="020B0604020202020204" charset="0"/>
              </a:rPr>
              <a:t>NVIDIA (</a:t>
            </a:r>
            <a:r>
              <a:rPr lang="en-US" sz="2400" dirty="0">
                <a:solidFill>
                  <a:schemeClr val="bg2"/>
                </a:solidFill>
                <a:latin typeface="Roboto" panose="020B0604020202020204" charset="0"/>
                <a:ea typeface="Roboto" panose="020B0604020202020204" charset="0"/>
                <a:cs typeface="Roboto" panose="020B0604020202020204" charset="0"/>
              </a:rPr>
              <a:t>or other) </a:t>
            </a:r>
            <a:r>
              <a:rPr lang="en" sz="2400" dirty="0">
                <a:solidFill>
                  <a:schemeClr val="bg2"/>
                </a:solidFill>
                <a:latin typeface="Roboto" panose="020B0604020202020204" charset="0"/>
                <a:ea typeface="Roboto" panose="020B0604020202020204" charset="0"/>
                <a:cs typeface="Roboto" panose="020B0604020202020204" charset="0"/>
              </a:rPr>
              <a:t>GPU </a:t>
            </a:r>
            <a:r>
              <a:rPr lang="en-US" sz="2400" dirty="0">
                <a:solidFill>
                  <a:schemeClr val="bg2"/>
                </a:solidFill>
                <a:latin typeface="Roboto" panose="020B0604020202020204" charset="0"/>
                <a:ea typeface="Roboto" panose="020B0604020202020204" charset="0"/>
                <a:cs typeface="Roboto" panose="020B0604020202020204" charset="0"/>
              </a:rPr>
              <a:t>make DL with CNN possible.</a:t>
            </a:r>
            <a:endParaRPr lang="en" sz="2400" dirty="0">
              <a:solidFill>
                <a:schemeClr val="bg2"/>
              </a:solidFill>
              <a:latin typeface="Roboto" panose="020B0604020202020204" charset="0"/>
              <a:ea typeface="Roboto" panose="020B0604020202020204" charset="0"/>
              <a:cs typeface="Roboto" panose="020B0604020202020204" charset="0"/>
            </a:endParaRPr>
          </a:p>
          <a:p>
            <a:pPr marL="285750" lvl="0" indent="-285750" rtl="0">
              <a:spcBef>
                <a:spcPts val="0"/>
              </a:spcBef>
              <a:spcAft>
                <a:spcPts val="0"/>
              </a:spcAft>
              <a:buFont typeface="Arial" panose="020B0604020202020204" pitchFamily="34" charset="0"/>
              <a:buChar char="•"/>
            </a:pPr>
            <a:r>
              <a:rPr lang="en" sz="2400" dirty="0">
                <a:solidFill>
                  <a:schemeClr val="bg2"/>
                </a:solidFill>
                <a:latin typeface="Roboto" panose="020B0604020202020204" charset="0"/>
                <a:ea typeface="Roboto" panose="020B0604020202020204" charset="0"/>
                <a:cs typeface="Roboto" panose="020B0604020202020204" charset="0"/>
              </a:rPr>
              <a:t>Str</a:t>
            </a:r>
            <a:r>
              <a:rPr lang="en-US" sz="2400" dirty="0" err="1">
                <a:solidFill>
                  <a:schemeClr val="bg2"/>
                </a:solidFill>
                <a:latin typeface="Roboto" panose="020B0604020202020204" charset="0"/>
                <a:ea typeface="Roboto" panose="020B0604020202020204" charset="0"/>
                <a:cs typeface="Roboto" panose="020B0604020202020204" charset="0"/>
              </a:rPr>
              <a:t>eam</a:t>
            </a:r>
            <a:r>
              <a:rPr lang="en-US" sz="2400" dirty="0">
                <a:solidFill>
                  <a:schemeClr val="bg2"/>
                </a:solidFill>
                <a:latin typeface="Roboto" panose="020B0604020202020204" charset="0"/>
                <a:ea typeface="Roboto" panose="020B0604020202020204" charset="0"/>
                <a:cs typeface="Roboto" panose="020B0604020202020204" charset="0"/>
              </a:rPr>
              <a:t> Multiprocessors (SMs) or </a:t>
            </a:r>
            <a:r>
              <a:rPr lang="en-US" sz="2400" dirty="0" err="1">
                <a:solidFill>
                  <a:schemeClr val="bg2"/>
                </a:solidFill>
                <a:latin typeface="Roboto" panose="020B0604020202020204" charset="0"/>
                <a:ea typeface="Roboto" panose="020B0604020202020204" charset="0"/>
                <a:cs typeface="Roboto" panose="020B0604020202020204" charset="0"/>
              </a:rPr>
              <a:t>Shaders</a:t>
            </a:r>
            <a:endParaRPr lang="en-US" sz="2400" dirty="0">
              <a:solidFill>
                <a:schemeClr val="bg2"/>
              </a:solidFill>
              <a:latin typeface="Roboto" panose="020B0604020202020204" charset="0"/>
              <a:ea typeface="Roboto" panose="020B0604020202020204" charset="0"/>
              <a:cs typeface="Roboto" panose="020B0604020202020204" charset="0"/>
            </a:endParaRPr>
          </a:p>
          <a:p>
            <a:pPr lvl="2"/>
            <a:r>
              <a:rPr lang="en-US" sz="2400" dirty="0">
                <a:solidFill>
                  <a:schemeClr val="bg2"/>
                </a:solidFill>
                <a:latin typeface="Roboto" panose="020B0604020202020204" charset="0"/>
                <a:ea typeface="Roboto" panose="020B0604020202020204" charset="0"/>
                <a:cs typeface="Roboto" panose="020B0604020202020204" charset="0"/>
              </a:rPr>
              <a:t>                             (total 16*32 =512 cores).</a:t>
            </a:r>
            <a:endParaRPr lang="en" sz="2400" dirty="0">
              <a:solidFill>
                <a:schemeClr val="bg2"/>
              </a:solidFill>
              <a:latin typeface="Roboto" panose="020B0604020202020204" charset="0"/>
              <a:ea typeface="Roboto" panose="020B0604020202020204" charset="0"/>
              <a:cs typeface="Roboto" panose="020B0604020202020204" charset="0"/>
            </a:endParaRPr>
          </a:p>
        </p:txBody>
      </p:sp>
      <p:pic>
        <p:nvPicPr>
          <p:cNvPr id="8" name="Picture 7" descr="Graphical user interface, diagram&#10;&#10;Description automatically generated">
            <a:extLst>
              <a:ext uri="{FF2B5EF4-FFF2-40B4-BE49-F238E27FC236}">
                <a16:creationId xmlns:a16="http://schemas.microsoft.com/office/drawing/2014/main" id="{0B9167CD-8986-468A-93B9-6F45D738BAB2}"/>
              </a:ext>
            </a:extLst>
          </p:cNvPr>
          <p:cNvPicPr>
            <a:picLocks noChangeAspect="1"/>
          </p:cNvPicPr>
          <p:nvPr/>
        </p:nvPicPr>
        <p:blipFill rotWithShape="1">
          <a:blip r:embed="rId3"/>
          <a:srcRect t="41768" r="67656"/>
          <a:stretch/>
        </p:blipFill>
        <p:spPr>
          <a:xfrm>
            <a:off x="7424809" y="2302766"/>
            <a:ext cx="1647432" cy="1966974"/>
          </a:xfrm>
          <a:prstGeom prst="rect">
            <a:avLst/>
          </a:prstGeom>
        </p:spPr>
      </p:pic>
      <p:sp>
        <p:nvSpPr>
          <p:cNvPr id="3" name="ZoneTexte 2"/>
          <p:cNvSpPr txBox="1"/>
          <p:nvPr/>
        </p:nvSpPr>
        <p:spPr>
          <a:xfrm>
            <a:off x="1269507" y="1162974"/>
            <a:ext cx="2183907" cy="923330"/>
          </a:xfrm>
          <a:prstGeom prst="rect">
            <a:avLst/>
          </a:prstGeom>
          <a:noFill/>
        </p:spPr>
        <p:txBody>
          <a:bodyPr wrap="square" rtlCol="0">
            <a:spAutoFit/>
          </a:bodyPr>
          <a:lstStyle/>
          <a:p>
            <a:r>
              <a:rPr lang="en-US" sz="1800" dirty="0"/>
              <a:t>Graphical Processing Unit (GPU)</a:t>
            </a:r>
          </a:p>
        </p:txBody>
      </p:sp>
    </p:spTree>
    <p:extLst>
      <p:ext uri="{BB962C8B-B14F-4D97-AF65-F5344CB8AC3E}">
        <p14:creationId xmlns:p14="http://schemas.microsoft.com/office/powerpoint/2010/main" val="19525739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4"/>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Deep Learning Workflow</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9884B-6906-493B-AC75-F281E9403220}"/>
              </a:ext>
            </a:extLst>
          </p:cNvPr>
          <p:cNvSpPr>
            <a:spLocks noGrp="1"/>
          </p:cNvSpPr>
          <p:nvPr>
            <p:ph type="title"/>
          </p:nvPr>
        </p:nvSpPr>
        <p:spPr/>
        <p:txBody>
          <a:bodyPr/>
          <a:lstStyle/>
          <a:p>
            <a:r>
              <a:rPr lang="en-US" dirty="0"/>
              <a:t>What is intelligence ?</a:t>
            </a:r>
            <a:endParaRPr lang="en-AE" dirty="0"/>
          </a:p>
        </p:txBody>
      </p:sp>
    </p:spTree>
    <p:extLst>
      <p:ext uri="{BB962C8B-B14F-4D97-AF65-F5344CB8AC3E}">
        <p14:creationId xmlns:p14="http://schemas.microsoft.com/office/powerpoint/2010/main" val="24512206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Deep Learning Workflow</a:t>
            </a:r>
            <a:endParaRPr/>
          </a:p>
        </p:txBody>
      </p:sp>
      <p:sp>
        <p:nvSpPr>
          <p:cNvPr id="222" name="Google Shape;222;p35"/>
          <p:cNvSpPr txBox="1">
            <a:spLocks noGrp="1"/>
          </p:cNvSpPr>
          <p:nvPr>
            <p:ph type="body" idx="1"/>
          </p:nvPr>
        </p:nvSpPr>
        <p:spPr>
          <a:xfrm>
            <a:off x="471900" y="1862850"/>
            <a:ext cx="8222100" cy="708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2800" dirty="0"/>
              <a:t>Working a deep learning model is divided into four key components</a:t>
            </a:r>
            <a:endParaRPr sz="2800" dirty="0"/>
          </a:p>
          <a:p>
            <a:pPr marL="914400" lvl="1" indent="-317500" algn="l" rtl="0">
              <a:spcBef>
                <a:spcPts val="0"/>
              </a:spcBef>
              <a:spcAft>
                <a:spcPts val="0"/>
              </a:spcAft>
              <a:buSzPts val="1400"/>
              <a:buChar char="○"/>
            </a:pPr>
            <a:r>
              <a:rPr lang="en-US" sz="2000" dirty="0"/>
              <a:t>Model design and construction</a:t>
            </a:r>
            <a:endParaRPr lang="en" sz="2000" dirty="0"/>
          </a:p>
          <a:p>
            <a:pPr marL="914400" lvl="1" indent="-317500" algn="l" rtl="0">
              <a:spcBef>
                <a:spcPts val="0"/>
              </a:spcBef>
              <a:spcAft>
                <a:spcPts val="0"/>
              </a:spcAft>
              <a:buSzPts val="1400"/>
              <a:buChar char="○"/>
            </a:pPr>
            <a:r>
              <a:rPr lang="en-US" sz="2000" dirty="0"/>
              <a:t>Model </a:t>
            </a:r>
            <a:r>
              <a:rPr lang="en" sz="2000" dirty="0"/>
              <a:t>Training</a:t>
            </a:r>
            <a:endParaRPr sz="2000" dirty="0"/>
          </a:p>
          <a:p>
            <a:pPr marL="914400" lvl="1" indent="-317500" algn="l" rtl="0">
              <a:spcBef>
                <a:spcPts val="0"/>
              </a:spcBef>
              <a:spcAft>
                <a:spcPts val="0"/>
              </a:spcAft>
              <a:buSzPts val="1400"/>
              <a:buChar char="○"/>
            </a:pPr>
            <a:r>
              <a:rPr lang="en-US" sz="2000" dirty="0"/>
              <a:t>Model </a:t>
            </a:r>
            <a:r>
              <a:rPr lang="en" sz="2000" dirty="0"/>
              <a:t>Testing</a:t>
            </a:r>
            <a:endParaRPr sz="2000" dirty="0"/>
          </a:p>
          <a:p>
            <a:pPr marL="914400" lvl="1" indent="-317500" algn="l" rtl="0">
              <a:spcBef>
                <a:spcPts val="0"/>
              </a:spcBef>
              <a:spcAft>
                <a:spcPts val="0"/>
              </a:spcAft>
              <a:buSzPts val="1400"/>
              <a:buChar char="○"/>
            </a:pPr>
            <a:r>
              <a:rPr lang="en-US" sz="2000" dirty="0"/>
              <a:t>Model </a:t>
            </a:r>
            <a:r>
              <a:rPr lang="en" sz="2000" dirty="0"/>
              <a:t>Deployment</a:t>
            </a:r>
            <a:endParaRPr sz="20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6"/>
          <p:cNvSpPr txBox="1">
            <a:spLocks noGrp="1"/>
          </p:cNvSpPr>
          <p:nvPr>
            <p:ph type="title"/>
          </p:nvPr>
        </p:nvSpPr>
        <p:spPr>
          <a:xfrm>
            <a:off x="98250" y="67150"/>
            <a:ext cx="8826600" cy="60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a:t>Training</a:t>
            </a:r>
            <a:endParaRPr sz="3600" dirty="0"/>
          </a:p>
        </p:txBody>
      </p:sp>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41</a:t>
            </a:fld>
            <a:endParaRPr lang="fr-FR"/>
          </a:p>
        </p:txBody>
      </p:sp>
      <p:sp>
        <p:nvSpPr>
          <p:cNvPr id="228" name="Google Shape;228;p36"/>
          <p:cNvSpPr txBox="1">
            <a:spLocks noGrp="1"/>
          </p:cNvSpPr>
          <p:nvPr>
            <p:ph type="body" idx="4294967295"/>
          </p:nvPr>
        </p:nvSpPr>
        <p:spPr>
          <a:xfrm>
            <a:off x="399925" y="801688"/>
            <a:ext cx="8672316" cy="3648392"/>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2800" dirty="0"/>
              <a:t>DL model “learns” during training process.</a:t>
            </a:r>
            <a:endParaRPr sz="2800" dirty="0"/>
          </a:p>
          <a:p>
            <a:pPr marL="457200" lvl="0" indent="-342900" algn="l" rtl="0">
              <a:spcBef>
                <a:spcPts val="0"/>
              </a:spcBef>
              <a:spcAft>
                <a:spcPts val="0"/>
              </a:spcAft>
              <a:buSzPts val="1800"/>
              <a:buChar char="●"/>
            </a:pPr>
            <a:r>
              <a:rPr lang="en" sz="2800" dirty="0"/>
              <a:t>Model is trained on training dataset,  a subset of entire dataset.</a:t>
            </a:r>
          </a:p>
          <a:p>
            <a:pPr lvl="1" indent="-342900">
              <a:spcBef>
                <a:spcPts val="0"/>
              </a:spcBef>
              <a:buSzPts val="1800"/>
              <a:buChar char="●"/>
            </a:pPr>
            <a:r>
              <a:rPr lang="en" sz="2400" dirty="0"/>
              <a:t>Training dataset is divided in </a:t>
            </a:r>
            <a:r>
              <a:rPr lang="en" sz="2400" dirty="0">
                <a:solidFill>
                  <a:srgbClr val="FF0000"/>
                </a:solidFill>
              </a:rPr>
              <a:t>batches</a:t>
            </a:r>
            <a:r>
              <a:rPr lang="en" sz="2400" dirty="0"/>
              <a:t>.</a:t>
            </a:r>
            <a:endParaRPr sz="2400" dirty="0"/>
          </a:p>
          <a:p>
            <a:pPr lvl="1" indent="-342900">
              <a:spcBef>
                <a:spcPts val="0"/>
              </a:spcBef>
              <a:buSzPts val="1800"/>
              <a:buChar char="●"/>
            </a:pPr>
            <a:r>
              <a:rPr lang="en" sz="2400" dirty="0"/>
              <a:t>Passed through model multiple </a:t>
            </a:r>
            <a:r>
              <a:rPr lang="en" sz="2400" dirty="0">
                <a:solidFill>
                  <a:srgbClr val="FF0000"/>
                </a:solidFill>
              </a:rPr>
              <a:t>epochs</a:t>
            </a:r>
            <a:r>
              <a:rPr lang="en" sz="2400" dirty="0"/>
              <a:t> (multiple times).</a:t>
            </a:r>
            <a:endParaRPr sz="1800" dirty="0"/>
          </a:p>
          <a:p>
            <a:pPr lvl="1" indent="-342900">
              <a:spcBef>
                <a:spcPts val="0"/>
              </a:spcBef>
              <a:buSzPts val="1800"/>
              <a:buChar char="●"/>
            </a:pPr>
            <a:r>
              <a:rPr lang="en" sz="2400" dirty="0">
                <a:solidFill>
                  <a:srgbClr val="FF0000"/>
                </a:solidFill>
              </a:rPr>
              <a:t>Weights</a:t>
            </a:r>
            <a:r>
              <a:rPr lang="en" sz="2400" dirty="0"/>
              <a:t> of model </a:t>
            </a:r>
            <a:r>
              <a:rPr lang="en" sz="2400" dirty="0">
                <a:solidFill>
                  <a:srgbClr val="FF0000"/>
                </a:solidFill>
              </a:rPr>
              <a:t>are adjusted </a:t>
            </a:r>
            <a:r>
              <a:rPr lang="en" sz="2400" dirty="0"/>
              <a:t>during training:</a:t>
            </a:r>
          </a:p>
          <a:p>
            <a:pPr lvl="2" indent="-342900">
              <a:spcBef>
                <a:spcPts val="0"/>
              </a:spcBef>
              <a:buSzPts val="1800"/>
              <a:buChar char="●"/>
            </a:pPr>
            <a:r>
              <a:rPr lang="en" sz="2400" dirty="0">
                <a:solidFill>
                  <a:srgbClr val="00B050"/>
                </a:solidFill>
              </a:rPr>
              <a:t>Ensure model’s predicted output are as close to actual output as possible.</a:t>
            </a:r>
            <a:endParaRPr sz="2400" dirty="0">
              <a:solidFill>
                <a:srgbClr val="00B05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7"/>
          <p:cNvSpPr txBox="1">
            <a:spLocks noGrp="1"/>
          </p:cNvSpPr>
          <p:nvPr>
            <p:ph type="title"/>
          </p:nvPr>
        </p:nvSpPr>
        <p:spPr>
          <a:xfrm>
            <a:off x="98250" y="46830"/>
            <a:ext cx="8826600" cy="60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a:t>Testing</a:t>
            </a:r>
            <a:endParaRPr sz="3600" dirty="0"/>
          </a:p>
        </p:txBody>
      </p:sp>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42</a:t>
            </a:fld>
            <a:endParaRPr lang="fr-FR"/>
          </a:p>
        </p:txBody>
      </p:sp>
      <p:sp>
        <p:nvSpPr>
          <p:cNvPr id="234" name="Google Shape;234;p37"/>
          <p:cNvSpPr txBox="1">
            <a:spLocks noGrp="1"/>
          </p:cNvSpPr>
          <p:nvPr>
            <p:ph type="body" idx="4294967295"/>
          </p:nvPr>
        </p:nvSpPr>
        <p:spPr>
          <a:xfrm>
            <a:off x="300291" y="903288"/>
            <a:ext cx="8223250" cy="2709862"/>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2000" dirty="0"/>
              <a:t>Evaluation of model’s </a:t>
            </a:r>
            <a:r>
              <a:rPr lang="en" sz="2000" dirty="0">
                <a:solidFill>
                  <a:srgbClr val="FF0000"/>
                </a:solidFill>
              </a:rPr>
              <a:t>accuracy</a:t>
            </a:r>
            <a:r>
              <a:rPr lang="en" sz="2000" dirty="0"/>
              <a:t>.</a:t>
            </a:r>
            <a:endParaRPr sz="2000" dirty="0"/>
          </a:p>
          <a:p>
            <a:pPr marL="457200" lvl="0" indent="-342900" algn="l" rtl="0">
              <a:spcBef>
                <a:spcPts val="0"/>
              </a:spcBef>
              <a:spcAft>
                <a:spcPts val="0"/>
              </a:spcAft>
              <a:buSzPts val="1800"/>
              <a:buChar char="●"/>
            </a:pPr>
            <a:r>
              <a:rPr lang="en" sz="2000" dirty="0"/>
              <a:t>Testing dataset, a subset of the entire dataset, used for testing the model.</a:t>
            </a:r>
            <a:endParaRPr sz="2000" dirty="0"/>
          </a:p>
          <a:p>
            <a:pPr marL="457200" lvl="0" indent="-342900" algn="l" rtl="0">
              <a:spcBef>
                <a:spcPts val="0"/>
              </a:spcBef>
              <a:spcAft>
                <a:spcPts val="0"/>
              </a:spcAft>
              <a:buSzPts val="1800"/>
              <a:buChar char="●"/>
            </a:pPr>
            <a:r>
              <a:rPr lang="en" sz="2000" dirty="0"/>
              <a:t>Testing dataset is completely separate from the training dataset and is usually significantly smaller in size.</a:t>
            </a:r>
            <a:endParaRPr sz="2000" dirty="0"/>
          </a:p>
          <a:p>
            <a:pPr marL="457200" lvl="0" indent="-342900" algn="l" rtl="0">
              <a:spcBef>
                <a:spcPts val="0"/>
              </a:spcBef>
              <a:spcAft>
                <a:spcPts val="0"/>
              </a:spcAft>
              <a:buSzPts val="1800"/>
              <a:buChar char="●"/>
            </a:pPr>
            <a:r>
              <a:rPr lang="en" sz="2000" dirty="0">
                <a:solidFill>
                  <a:srgbClr val="00B050"/>
                </a:solidFill>
              </a:rPr>
              <a:t>Model with high testing accuracy can be used in real world.</a:t>
            </a:r>
          </a:p>
          <a:p>
            <a:pPr marL="457200" lvl="0" indent="-342900" algn="l" rtl="0">
              <a:spcBef>
                <a:spcPts val="0"/>
              </a:spcBef>
              <a:spcAft>
                <a:spcPts val="0"/>
              </a:spcAft>
              <a:buSzPts val="1800"/>
              <a:buChar char="●"/>
            </a:pPr>
            <a:r>
              <a:rPr lang="en" sz="2000" dirty="0"/>
              <a:t>Model with low testing accuracy might need to be trained again.</a:t>
            </a:r>
            <a:endParaRPr sz="20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8"/>
          <p:cNvSpPr txBox="1">
            <a:spLocks noGrp="1"/>
          </p:cNvSpPr>
          <p:nvPr>
            <p:ph type="title"/>
          </p:nvPr>
        </p:nvSpPr>
        <p:spPr>
          <a:xfrm>
            <a:off x="98250" y="46830"/>
            <a:ext cx="8826600" cy="60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a:t>Deployment</a:t>
            </a:r>
            <a:endParaRPr sz="3600" dirty="0"/>
          </a:p>
        </p:txBody>
      </p:sp>
      <p:sp>
        <p:nvSpPr>
          <p:cNvPr id="2" name="Espace réservé du numéro de diapositive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43</a:t>
            </a:fld>
            <a:endParaRPr lang="fr-FR"/>
          </a:p>
        </p:txBody>
      </p:sp>
      <p:sp>
        <p:nvSpPr>
          <p:cNvPr id="240" name="Google Shape;240;p38"/>
          <p:cNvSpPr txBox="1">
            <a:spLocks noGrp="1"/>
          </p:cNvSpPr>
          <p:nvPr>
            <p:ph type="body" idx="4294967295"/>
          </p:nvPr>
        </p:nvSpPr>
        <p:spPr>
          <a:xfrm>
            <a:off x="399925" y="740728"/>
            <a:ext cx="8223250" cy="2709862"/>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2400" dirty="0"/>
              <a:t>Once a model has performed well in the testing phase, it may be deployed.</a:t>
            </a:r>
            <a:endParaRPr sz="2400" dirty="0"/>
          </a:p>
          <a:p>
            <a:pPr marL="457200" lvl="0" indent="-342900" algn="l" rtl="0">
              <a:spcBef>
                <a:spcPts val="0"/>
              </a:spcBef>
              <a:spcAft>
                <a:spcPts val="0"/>
              </a:spcAft>
              <a:buSzPts val="1800"/>
              <a:buChar char="●"/>
            </a:pPr>
            <a:r>
              <a:rPr lang="en" sz="2400" dirty="0"/>
              <a:t>Some models may be used in real-world projects such as </a:t>
            </a:r>
            <a:r>
              <a:rPr lang="en" sz="2400" dirty="0">
                <a:solidFill>
                  <a:srgbClr val="00B050"/>
                </a:solidFill>
              </a:rPr>
              <a:t>face detection at airports </a:t>
            </a:r>
            <a:r>
              <a:rPr lang="en" sz="2400" dirty="0"/>
              <a:t>or </a:t>
            </a:r>
            <a:r>
              <a:rPr lang="en" sz="2400" dirty="0">
                <a:solidFill>
                  <a:srgbClr val="FF0000"/>
                </a:solidFill>
              </a:rPr>
              <a:t>automated driving</a:t>
            </a:r>
            <a:r>
              <a:rPr lang="en" sz="2400" dirty="0"/>
              <a:t>.</a:t>
            </a:r>
            <a:endParaRPr sz="2400" dirty="0"/>
          </a:p>
          <a:p>
            <a:pPr marL="457200" lvl="0" indent="-342900" algn="l" rtl="0">
              <a:spcBef>
                <a:spcPts val="0"/>
              </a:spcBef>
              <a:spcAft>
                <a:spcPts val="0"/>
              </a:spcAft>
              <a:buSzPts val="1800"/>
              <a:buChar char="●"/>
            </a:pPr>
            <a:r>
              <a:rPr lang="en" sz="2400" dirty="0"/>
              <a:t>If the models were built for the purpose of </a:t>
            </a:r>
            <a:r>
              <a:rPr lang="en" sz="2400" dirty="0">
                <a:solidFill>
                  <a:srgbClr val="7030A0"/>
                </a:solidFill>
              </a:rPr>
              <a:t>research</a:t>
            </a:r>
            <a:r>
              <a:rPr lang="en" sz="2400" dirty="0"/>
              <a:t>, they might be published about.</a:t>
            </a:r>
            <a:endParaRPr sz="24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9"/>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Understanding Deep Learning Terminology</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Epoch</a:t>
            </a:r>
            <a:endParaRPr/>
          </a:p>
        </p:txBody>
      </p:sp>
      <p:sp>
        <p:nvSpPr>
          <p:cNvPr id="251" name="Google Shape;251;p40"/>
          <p:cNvSpPr txBox="1">
            <a:spLocks noGrp="1"/>
          </p:cNvSpPr>
          <p:nvPr>
            <p:ph type="body" idx="1"/>
          </p:nvPr>
        </p:nvSpPr>
        <p:spPr>
          <a:xfrm>
            <a:off x="471900" y="1862850"/>
            <a:ext cx="8222100" cy="708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An </a:t>
            </a:r>
            <a:r>
              <a:rPr lang="en" dirty="0">
                <a:solidFill>
                  <a:srgbClr val="FF0000"/>
                </a:solidFill>
              </a:rPr>
              <a:t>epoch represents a complete run through all the examples in the dataset</a:t>
            </a:r>
            <a:r>
              <a:rPr lang="en" dirty="0"/>
              <a:t>, where the network processes each example and adjusts its internal parameters (weights and biases) </a:t>
            </a:r>
            <a:endParaRPr dirty="0"/>
          </a:p>
          <a:p>
            <a:pPr marL="457200" lvl="0" indent="-342900" algn="l" rtl="0">
              <a:spcBef>
                <a:spcPts val="0"/>
              </a:spcBef>
              <a:spcAft>
                <a:spcPts val="0"/>
              </a:spcAft>
              <a:buSzPts val="1800"/>
              <a:buChar char="●"/>
            </a:pPr>
            <a:r>
              <a:rPr lang="en" dirty="0"/>
              <a:t>In one epoch, the network goes through all the examples, makes predictions, calculates the errors, and updates its parameters to improve its performance</a:t>
            </a:r>
            <a:endParaRPr dirty="0"/>
          </a:p>
          <a:p>
            <a:pPr marL="457200" lvl="0" indent="-342900" algn="l" rtl="0">
              <a:spcBef>
                <a:spcPts val="0"/>
              </a:spcBef>
              <a:spcAft>
                <a:spcPts val="0"/>
              </a:spcAft>
              <a:buSzPts val="1800"/>
              <a:buChar char="●"/>
            </a:pPr>
            <a:r>
              <a:rPr lang="en" dirty="0"/>
              <a:t>The </a:t>
            </a:r>
            <a:r>
              <a:rPr lang="en" dirty="0">
                <a:solidFill>
                  <a:srgbClr val="FF0000"/>
                </a:solidFill>
              </a:rPr>
              <a:t>number of epochs is a hyperparameter set by the user</a:t>
            </a:r>
            <a:r>
              <a:rPr lang="en" dirty="0"/>
              <a:t>, determining how many times the network will iterate over the entire dataset</a:t>
            </a:r>
            <a:endParaRPr dirty="0"/>
          </a:p>
          <a:p>
            <a:pPr marL="457200" lvl="0" indent="-342900" algn="l" rtl="0">
              <a:spcBef>
                <a:spcPts val="0"/>
              </a:spcBef>
              <a:spcAft>
                <a:spcPts val="0"/>
              </a:spcAft>
              <a:buSzPts val="1800"/>
              <a:buChar char="●"/>
            </a:pPr>
            <a:r>
              <a:rPr lang="en" dirty="0"/>
              <a:t>Usually, an increase in epochs, increases the accuracy of the model</a:t>
            </a:r>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Batch Size</a:t>
            </a:r>
            <a:endParaRPr/>
          </a:p>
        </p:txBody>
      </p:sp>
      <p:sp>
        <p:nvSpPr>
          <p:cNvPr id="257" name="Google Shape;257;p41"/>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It is often more efficient to process data in small groups rather than individually</a:t>
            </a:r>
            <a:endParaRPr/>
          </a:p>
          <a:p>
            <a:pPr marL="457200" lvl="0" indent="-342900" algn="l" rtl="0">
              <a:spcBef>
                <a:spcPts val="0"/>
              </a:spcBef>
              <a:spcAft>
                <a:spcPts val="0"/>
              </a:spcAft>
              <a:buSzPts val="1800"/>
              <a:buChar char="●"/>
            </a:pPr>
            <a:r>
              <a:rPr lang="en"/>
              <a:t>Batch size determines the number of examples that are grouped together and fed into the network at once before the model updates itself</a:t>
            </a:r>
            <a:endParaRPr/>
          </a:p>
          <a:p>
            <a:pPr marL="457200" lvl="0" indent="-342900" algn="l" rtl="0">
              <a:spcBef>
                <a:spcPts val="0"/>
              </a:spcBef>
              <a:spcAft>
                <a:spcPts val="0"/>
              </a:spcAft>
              <a:buSzPts val="1800"/>
              <a:buChar char="●"/>
            </a:pPr>
            <a:r>
              <a:rPr lang="en"/>
              <a:t>A smaller batch size means the network is updated more frequently, but it increases the computational time</a:t>
            </a:r>
            <a:endParaRPr/>
          </a:p>
          <a:p>
            <a:pPr marL="457200" lvl="0" indent="-342900" algn="l" rtl="0">
              <a:spcBef>
                <a:spcPts val="0"/>
              </a:spcBef>
              <a:spcAft>
                <a:spcPts val="0"/>
              </a:spcAft>
              <a:buSzPts val="1800"/>
              <a:buChar char="●"/>
            </a:pPr>
            <a:r>
              <a:rPr lang="en"/>
              <a:t>Conversely, a larger batch size reduces the frequency of updates but increases the computational resources used</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2"/>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Learning Rate</a:t>
            </a:r>
            <a:endParaRPr dirty="0"/>
          </a:p>
        </p:txBody>
      </p:sp>
      <p:sp>
        <p:nvSpPr>
          <p:cNvPr id="263" name="Google Shape;263;p42"/>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The learning rate controls how much these parameters are updated in response to the calculated error. It </a:t>
            </a:r>
            <a:r>
              <a:rPr lang="en" dirty="0">
                <a:solidFill>
                  <a:srgbClr val="FF0000"/>
                </a:solidFill>
              </a:rPr>
              <a:t>determines the size of the "step" taken towards finding the optimal solution</a:t>
            </a:r>
            <a:endParaRPr dirty="0">
              <a:solidFill>
                <a:srgbClr val="FF0000"/>
              </a:solidFill>
            </a:endParaRPr>
          </a:p>
          <a:p>
            <a:pPr marL="457200" lvl="0" indent="-342900" algn="l" rtl="0">
              <a:spcBef>
                <a:spcPts val="0"/>
              </a:spcBef>
              <a:spcAft>
                <a:spcPts val="0"/>
              </a:spcAft>
              <a:buSzPts val="1800"/>
              <a:buChar char="●"/>
            </a:pPr>
            <a:r>
              <a:rPr lang="en" dirty="0"/>
              <a:t>A higher learning rate means larger steps, which can lead to faster convergence but may result in overshooting the optimal solution or bouncing around it</a:t>
            </a:r>
            <a:endParaRPr dirty="0"/>
          </a:p>
          <a:p>
            <a:pPr marL="457200" lvl="0" indent="-342900" algn="l" rtl="0">
              <a:spcBef>
                <a:spcPts val="0"/>
              </a:spcBef>
              <a:spcAft>
                <a:spcPts val="0"/>
              </a:spcAft>
              <a:buSzPts val="1800"/>
              <a:buChar char="●"/>
            </a:pPr>
            <a:r>
              <a:rPr lang="en" dirty="0"/>
              <a:t>Conversely, a lower learning rate means smaller steps, which can lead to more precise adjustments but may require longer training time</a:t>
            </a:r>
            <a:endParaRP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Loss Function</a:t>
            </a:r>
            <a:endParaRPr/>
          </a:p>
        </p:txBody>
      </p:sp>
      <p:sp>
        <p:nvSpPr>
          <p:cNvPr id="269" name="Google Shape;269;p43"/>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The loss function calculates this error by taking the predicted outputs and the corresponding true outputs as inputs</a:t>
            </a:r>
            <a:endParaRPr/>
          </a:p>
          <a:p>
            <a:pPr marL="457200" lvl="0" indent="-342900" algn="l" rtl="0">
              <a:spcBef>
                <a:spcPts val="0"/>
              </a:spcBef>
              <a:spcAft>
                <a:spcPts val="0"/>
              </a:spcAft>
              <a:buSzPts val="1800"/>
              <a:buChar char="●"/>
            </a:pPr>
            <a:r>
              <a:rPr lang="en"/>
              <a:t>The output of the loss function represents a single value that measures the dissimilarity between the predicted and true outputs</a:t>
            </a:r>
            <a:endParaRPr/>
          </a:p>
          <a:p>
            <a:pPr marL="457200" lvl="0" indent="-342900" algn="l" rtl="0">
              <a:spcBef>
                <a:spcPts val="0"/>
              </a:spcBef>
              <a:spcAft>
                <a:spcPts val="0"/>
              </a:spcAft>
              <a:buSzPts val="1800"/>
              <a:buChar char="●"/>
            </a:pPr>
            <a:r>
              <a:rPr lang="en"/>
              <a:t>The choice of a specific loss function depends on the type of problem being addressed, such as regression or classification, and the desired properties of the model</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Examples of Loss Functions</a:t>
            </a:r>
            <a:endParaRPr/>
          </a:p>
        </p:txBody>
      </p:sp>
      <p:pic>
        <p:nvPicPr>
          <p:cNvPr id="275" name="Google Shape;275;p44"/>
          <p:cNvPicPr preferRelativeResize="0"/>
          <p:nvPr/>
        </p:nvPicPr>
        <p:blipFill>
          <a:blip r:embed="rId3">
            <a:alphaModFix/>
          </a:blip>
          <a:stretch>
            <a:fillRect/>
          </a:stretch>
        </p:blipFill>
        <p:spPr>
          <a:xfrm>
            <a:off x="236200" y="1847400"/>
            <a:ext cx="1953199" cy="1396225"/>
          </a:xfrm>
          <a:prstGeom prst="rect">
            <a:avLst/>
          </a:prstGeom>
          <a:noFill/>
          <a:ln>
            <a:noFill/>
          </a:ln>
        </p:spPr>
      </p:pic>
      <p:pic>
        <p:nvPicPr>
          <p:cNvPr id="276" name="Google Shape;276;p44"/>
          <p:cNvPicPr preferRelativeResize="0"/>
          <p:nvPr/>
        </p:nvPicPr>
        <p:blipFill>
          <a:blip r:embed="rId4">
            <a:alphaModFix/>
          </a:blip>
          <a:stretch>
            <a:fillRect/>
          </a:stretch>
        </p:blipFill>
        <p:spPr>
          <a:xfrm>
            <a:off x="2117575" y="3584600"/>
            <a:ext cx="2108750" cy="1396225"/>
          </a:xfrm>
          <a:prstGeom prst="rect">
            <a:avLst/>
          </a:prstGeom>
          <a:noFill/>
          <a:ln>
            <a:noFill/>
          </a:ln>
        </p:spPr>
      </p:pic>
      <p:pic>
        <p:nvPicPr>
          <p:cNvPr id="277" name="Google Shape;277;p44"/>
          <p:cNvPicPr preferRelativeResize="0"/>
          <p:nvPr/>
        </p:nvPicPr>
        <p:blipFill>
          <a:blip r:embed="rId5">
            <a:alphaModFix/>
          </a:blip>
          <a:stretch>
            <a:fillRect/>
          </a:stretch>
        </p:blipFill>
        <p:spPr>
          <a:xfrm>
            <a:off x="4226325" y="1847399"/>
            <a:ext cx="2227063" cy="1396225"/>
          </a:xfrm>
          <a:prstGeom prst="rect">
            <a:avLst/>
          </a:prstGeom>
          <a:noFill/>
          <a:ln>
            <a:noFill/>
          </a:ln>
        </p:spPr>
      </p:pic>
      <p:pic>
        <p:nvPicPr>
          <p:cNvPr id="278" name="Google Shape;278;p44"/>
          <p:cNvPicPr preferRelativeResize="0"/>
          <p:nvPr/>
        </p:nvPicPr>
        <p:blipFill>
          <a:blip r:embed="rId6">
            <a:alphaModFix/>
          </a:blip>
          <a:stretch>
            <a:fillRect/>
          </a:stretch>
        </p:blipFill>
        <p:spPr>
          <a:xfrm>
            <a:off x="6631025" y="3502150"/>
            <a:ext cx="2227002" cy="1396225"/>
          </a:xfrm>
          <a:prstGeom prst="rect">
            <a:avLst/>
          </a:prstGeom>
          <a:noFill/>
          <a:ln>
            <a:noFill/>
          </a:ln>
        </p:spPr>
      </p:pic>
      <p:sp>
        <p:nvSpPr>
          <p:cNvPr id="279" name="Google Shape;279;p44"/>
          <p:cNvSpPr txBox="1"/>
          <p:nvPr/>
        </p:nvSpPr>
        <p:spPr>
          <a:xfrm>
            <a:off x="2189400" y="2314675"/>
            <a:ext cx="1623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⇐Log Loss</a:t>
            </a:r>
            <a:endParaRPr sz="1800"/>
          </a:p>
        </p:txBody>
      </p:sp>
      <p:sp>
        <p:nvSpPr>
          <p:cNvPr id="280" name="Google Shape;280;p44"/>
          <p:cNvSpPr txBox="1"/>
          <p:nvPr/>
        </p:nvSpPr>
        <p:spPr>
          <a:xfrm>
            <a:off x="471900" y="3969413"/>
            <a:ext cx="1623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Hinge Loss⇒   </a:t>
            </a:r>
            <a:endParaRPr sz="1800"/>
          </a:p>
        </p:txBody>
      </p:sp>
      <p:sp>
        <p:nvSpPr>
          <p:cNvPr id="281" name="Google Shape;281;p44"/>
          <p:cNvSpPr txBox="1"/>
          <p:nvPr/>
        </p:nvSpPr>
        <p:spPr>
          <a:xfrm>
            <a:off x="4877375" y="3969413"/>
            <a:ext cx="1623600" cy="461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800"/>
              <a:t>L1 Loss⇒   </a:t>
            </a:r>
            <a:endParaRPr sz="1800"/>
          </a:p>
        </p:txBody>
      </p:sp>
      <p:sp>
        <p:nvSpPr>
          <p:cNvPr id="282" name="Google Shape;282;p44"/>
          <p:cNvSpPr txBox="1"/>
          <p:nvPr/>
        </p:nvSpPr>
        <p:spPr>
          <a:xfrm>
            <a:off x="6631025" y="2340900"/>
            <a:ext cx="1623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⇐L2 Loss</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EDDAC-6958-4BA1-9910-BDDEF6F9FEC9}"/>
              </a:ext>
            </a:extLst>
          </p:cNvPr>
          <p:cNvSpPr>
            <a:spLocks noGrp="1"/>
          </p:cNvSpPr>
          <p:nvPr>
            <p:ph type="title"/>
          </p:nvPr>
        </p:nvSpPr>
        <p:spPr>
          <a:xfrm>
            <a:off x="460950" y="794759"/>
            <a:ext cx="8222100" cy="3597779"/>
          </a:xfrm>
        </p:spPr>
        <p:txBody>
          <a:bodyPr/>
          <a:lstStyle/>
          <a:p>
            <a:r>
              <a:rPr lang="en-US" sz="3600" dirty="0"/>
              <a:t>Intelligence is the computational part of the ability to achieve goals in the world. Varying kinds and degrees of intelligence occur in people, many animals and some machines</a:t>
            </a:r>
            <a:endParaRPr lang="en-AE" sz="3600" dirty="0"/>
          </a:p>
        </p:txBody>
      </p:sp>
    </p:spTree>
    <p:extLst>
      <p:ext uri="{BB962C8B-B14F-4D97-AF65-F5344CB8AC3E}">
        <p14:creationId xmlns:p14="http://schemas.microsoft.com/office/powerpoint/2010/main" val="13160990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5"/>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Overfitting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Overfitting</a:t>
            </a:r>
            <a:endParaRPr/>
          </a:p>
        </p:txBody>
      </p:sp>
      <p:sp>
        <p:nvSpPr>
          <p:cNvPr id="293" name="Google Shape;293;p46"/>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When training neural networks, the aim is to ensure that the network’s prediction is as close to the actual value as possible</a:t>
            </a:r>
            <a:endParaRPr/>
          </a:p>
        </p:txBody>
      </p:sp>
      <p:pic>
        <p:nvPicPr>
          <p:cNvPr id="294" name="Google Shape;294;p46"/>
          <p:cNvPicPr preferRelativeResize="0"/>
          <p:nvPr/>
        </p:nvPicPr>
        <p:blipFill rotWithShape="1">
          <a:blip r:embed="rId3">
            <a:alphaModFix/>
          </a:blip>
          <a:srcRect l="15965" t="11971" r="13947" b="19736"/>
          <a:stretch/>
        </p:blipFill>
        <p:spPr>
          <a:xfrm>
            <a:off x="5994900" y="2828400"/>
            <a:ext cx="3027424" cy="1966524"/>
          </a:xfrm>
          <a:prstGeom prst="rect">
            <a:avLst/>
          </a:prstGeom>
          <a:noFill/>
          <a:ln>
            <a:noFill/>
          </a:ln>
        </p:spPr>
      </p:pic>
      <p:sp>
        <p:nvSpPr>
          <p:cNvPr id="295" name="Google Shape;295;p46"/>
          <p:cNvSpPr txBox="1"/>
          <p:nvPr/>
        </p:nvSpPr>
        <p:spPr>
          <a:xfrm>
            <a:off x="471900" y="2574125"/>
            <a:ext cx="5635500" cy="23736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lt2"/>
              </a:buClr>
              <a:buSzPts val="1800"/>
              <a:buFont typeface="Roboto"/>
              <a:buChar char="●"/>
            </a:pPr>
            <a:r>
              <a:rPr lang="en" sz="1800">
                <a:solidFill>
                  <a:schemeClr val="lt2"/>
                </a:solidFill>
                <a:latin typeface="Roboto"/>
                <a:ea typeface="Roboto"/>
                <a:cs typeface="Roboto"/>
                <a:sym typeface="Roboto"/>
              </a:rPr>
              <a:t>However, sometimes the network “learns” more than necessary and starts to memorize examples</a:t>
            </a:r>
            <a:endParaRPr sz="1800">
              <a:solidFill>
                <a:schemeClr val="lt2"/>
              </a:solidFill>
              <a:latin typeface="Roboto"/>
              <a:ea typeface="Roboto"/>
              <a:cs typeface="Roboto"/>
              <a:sym typeface="Roboto"/>
            </a:endParaRPr>
          </a:p>
          <a:p>
            <a:pPr marL="457200" lvl="0" indent="-342900" algn="l" rtl="0">
              <a:lnSpc>
                <a:spcPct val="115000"/>
              </a:lnSpc>
              <a:spcBef>
                <a:spcPts val="0"/>
              </a:spcBef>
              <a:spcAft>
                <a:spcPts val="0"/>
              </a:spcAft>
              <a:buClr>
                <a:schemeClr val="lt2"/>
              </a:buClr>
              <a:buSzPts val="1800"/>
              <a:buFont typeface="Roboto"/>
              <a:buChar char="●"/>
            </a:pPr>
            <a:r>
              <a:rPr lang="en" sz="1800">
                <a:solidFill>
                  <a:schemeClr val="lt2"/>
                </a:solidFill>
                <a:latin typeface="Roboto"/>
                <a:ea typeface="Roboto"/>
                <a:cs typeface="Roboto"/>
                <a:sym typeface="Roboto"/>
              </a:rPr>
              <a:t>The network is not able to produce generalizable results</a:t>
            </a:r>
            <a:endParaRPr sz="1800">
              <a:solidFill>
                <a:schemeClr val="lt2"/>
              </a:solidFill>
              <a:latin typeface="Roboto"/>
              <a:ea typeface="Roboto"/>
              <a:cs typeface="Roboto"/>
              <a:sym typeface="Roboto"/>
            </a:endParaRPr>
          </a:p>
          <a:p>
            <a:pPr marL="457200" lvl="0" indent="-342900" algn="l" rtl="0">
              <a:lnSpc>
                <a:spcPct val="115000"/>
              </a:lnSpc>
              <a:spcBef>
                <a:spcPts val="0"/>
              </a:spcBef>
              <a:spcAft>
                <a:spcPts val="0"/>
              </a:spcAft>
              <a:buClr>
                <a:schemeClr val="lt2"/>
              </a:buClr>
              <a:buSzPts val="1800"/>
              <a:buFont typeface="Roboto"/>
              <a:buChar char="●"/>
            </a:pPr>
            <a:r>
              <a:rPr lang="en" sz="1800">
                <a:solidFill>
                  <a:schemeClr val="lt2"/>
                </a:solidFill>
                <a:latin typeface="Roboto"/>
                <a:ea typeface="Roboto"/>
                <a:cs typeface="Roboto"/>
                <a:sym typeface="Roboto"/>
              </a:rPr>
              <a:t>The network performs exceptionally well on data it has viewed, but underperforms on new data</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Solutions to overfitting</a:t>
            </a:r>
            <a:endParaRPr/>
          </a:p>
        </p:txBody>
      </p:sp>
      <p:sp>
        <p:nvSpPr>
          <p:cNvPr id="301" name="Google Shape;301;p47"/>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Regularization helps counter overfitting. Regularization is an umbrella terms for techniques that are used to prevent overfitting. </a:t>
            </a:r>
            <a:endParaRPr dirty="0"/>
          </a:p>
          <a:p>
            <a:pPr marL="457200" lvl="0" indent="-342900" algn="l" rtl="0">
              <a:spcBef>
                <a:spcPts val="0"/>
              </a:spcBef>
              <a:spcAft>
                <a:spcPts val="0"/>
              </a:spcAft>
              <a:buSzPts val="1800"/>
              <a:buChar char="●"/>
            </a:pPr>
            <a:r>
              <a:rPr lang="en" dirty="0"/>
              <a:t>A few regularization techniques include:</a:t>
            </a:r>
            <a:endParaRPr dirty="0"/>
          </a:p>
          <a:p>
            <a:pPr marL="914400" lvl="1" indent="-317500" algn="l" rtl="0">
              <a:spcBef>
                <a:spcPts val="0"/>
              </a:spcBef>
              <a:spcAft>
                <a:spcPts val="0"/>
              </a:spcAft>
              <a:buSzPts val="1400"/>
              <a:buChar char="○"/>
            </a:pPr>
            <a:r>
              <a:rPr lang="en" dirty="0"/>
              <a:t>Data augmentation</a:t>
            </a:r>
            <a:endParaRPr dirty="0"/>
          </a:p>
          <a:p>
            <a:pPr marL="914400" lvl="1" indent="-317500" algn="l" rtl="0">
              <a:spcBef>
                <a:spcPts val="0"/>
              </a:spcBef>
              <a:spcAft>
                <a:spcPts val="0"/>
              </a:spcAft>
              <a:buSzPts val="1400"/>
              <a:buChar char="○"/>
            </a:pPr>
            <a:r>
              <a:rPr lang="en" dirty="0"/>
              <a:t>Dropout</a:t>
            </a:r>
            <a:endParaRPr dirty="0"/>
          </a:p>
          <a:p>
            <a:pPr marL="914400" lvl="1" indent="-317500" algn="l" rtl="0">
              <a:spcBef>
                <a:spcPts val="0"/>
              </a:spcBef>
              <a:spcAft>
                <a:spcPts val="0"/>
              </a:spcAft>
              <a:buSzPts val="1400"/>
              <a:buChar char="○"/>
            </a:pPr>
            <a:r>
              <a:rPr lang="en" dirty="0"/>
              <a:t>Norm Penalties</a:t>
            </a:r>
            <a:endParaRPr dirty="0"/>
          </a:p>
          <a:p>
            <a:pPr marL="914400" lvl="1" indent="-317500" algn="l" rtl="0">
              <a:spcBef>
                <a:spcPts val="0"/>
              </a:spcBef>
              <a:spcAft>
                <a:spcPts val="0"/>
              </a:spcAft>
              <a:buSzPts val="1400"/>
              <a:buChar char="○"/>
            </a:pPr>
            <a:r>
              <a:rPr lang="en"/>
              <a:t>Early Stopping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14722-4374-44CF-8B6E-1DEA12218C65}"/>
              </a:ext>
            </a:extLst>
          </p:cNvPr>
          <p:cNvSpPr>
            <a:spLocks noGrp="1"/>
          </p:cNvSpPr>
          <p:nvPr>
            <p:ph type="title"/>
          </p:nvPr>
        </p:nvSpPr>
        <p:spPr>
          <a:xfrm>
            <a:off x="460950" y="538385"/>
            <a:ext cx="8222100" cy="4264351"/>
          </a:xfrm>
        </p:spPr>
        <p:txBody>
          <a:bodyPr/>
          <a:lstStyle/>
          <a:p>
            <a:r>
              <a:rPr lang="en-US" sz="2800" dirty="0"/>
              <a:t>Intelligence involves mechanisms, and AI research has discovered how to make computers carry out some of them and not others. </a:t>
            </a:r>
            <a:br>
              <a:rPr lang="en-US" sz="2800" dirty="0"/>
            </a:br>
            <a:br>
              <a:rPr lang="en-US" sz="2800" dirty="0"/>
            </a:br>
            <a:r>
              <a:rPr lang="en-US" sz="2800" dirty="0"/>
              <a:t>If doing a task requires only mechanisms that are well understood today, computer programs can give very impressive performances on these tasks. Such programs should be considered “somewhat intelligent”.</a:t>
            </a:r>
            <a:endParaRPr lang="en-AE" sz="1200" dirty="0"/>
          </a:p>
        </p:txBody>
      </p:sp>
    </p:spTree>
    <p:extLst>
      <p:ext uri="{BB962C8B-B14F-4D97-AF65-F5344CB8AC3E}">
        <p14:creationId xmlns:p14="http://schemas.microsoft.com/office/powerpoint/2010/main" val="902288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Deep Learning Basics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AI vs ML vs DL</a:t>
            </a:r>
            <a:endParaRPr/>
          </a:p>
        </p:txBody>
      </p:sp>
      <p:sp>
        <p:nvSpPr>
          <p:cNvPr id="78" name="Google Shape;78;p15"/>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Artificial Intelligence (AI) is a field of science that deals with the development of algorithms that </a:t>
            </a:r>
            <a:r>
              <a:rPr lang="en" dirty="0">
                <a:solidFill>
                  <a:srgbClr val="00B050"/>
                </a:solidFill>
              </a:rPr>
              <a:t>allow computers to learn without being explicitly programmed</a:t>
            </a:r>
            <a:r>
              <a:rPr lang="en" dirty="0"/>
              <a:t>. </a:t>
            </a:r>
            <a:endParaRPr dirty="0"/>
          </a:p>
          <a:p>
            <a:pPr marL="457200" lvl="0" indent="-342900" algn="l" rtl="0">
              <a:spcBef>
                <a:spcPts val="0"/>
              </a:spcBef>
              <a:spcAft>
                <a:spcPts val="0"/>
              </a:spcAft>
              <a:buSzPts val="1800"/>
              <a:buChar char="●"/>
            </a:pPr>
            <a:r>
              <a:rPr lang="en" dirty="0"/>
              <a:t>Machine Learning (ML) is a sub-field of AI. ML focuses on the </a:t>
            </a:r>
            <a:r>
              <a:rPr lang="en" dirty="0">
                <a:solidFill>
                  <a:srgbClr val="00B0F0"/>
                </a:solidFill>
              </a:rPr>
              <a:t>methods that learn from data and make predictions on unseen data</a:t>
            </a:r>
            <a:r>
              <a:rPr lang="en" dirty="0"/>
              <a:t>.</a:t>
            </a:r>
            <a:endParaRPr dirty="0"/>
          </a:p>
          <a:p>
            <a:pPr marL="457200" lvl="0" indent="-342900" algn="l" rtl="0">
              <a:spcBef>
                <a:spcPts val="0"/>
              </a:spcBef>
              <a:spcAft>
                <a:spcPts val="0"/>
              </a:spcAft>
              <a:buSzPts val="1800"/>
              <a:buChar char="●"/>
            </a:pPr>
            <a:r>
              <a:rPr lang="en" dirty="0"/>
              <a:t>Deep Learning (DL) i</a:t>
            </a:r>
            <a:r>
              <a:rPr lang="en-US" dirty="0"/>
              <a:t>s</a:t>
            </a:r>
            <a:r>
              <a:rPr lang="en" dirty="0"/>
              <a:t> a</a:t>
            </a:r>
            <a:r>
              <a:rPr lang="en-US" dirty="0" err="1"/>
              <a:t>lso</a:t>
            </a:r>
            <a:r>
              <a:rPr lang="en-US" dirty="0"/>
              <a:t> a</a:t>
            </a:r>
            <a:r>
              <a:rPr lang="en" dirty="0"/>
              <a:t> sub-</a:t>
            </a:r>
            <a:r>
              <a:rPr lang="en-US" dirty="0"/>
              <a:t>field</a:t>
            </a:r>
            <a:r>
              <a:rPr lang="en" dirty="0"/>
              <a:t> of ML that </a:t>
            </a:r>
            <a:r>
              <a:rPr lang="en" dirty="0">
                <a:solidFill>
                  <a:srgbClr val="FF0000"/>
                </a:solidFill>
              </a:rPr>
              <a:t>deals with the development of neural networks</a:t>
            </a:r>
            <a:r>
              <a:rPr lang="en" dirty="0"/>
              <a:t>. </a:t>
            </a:r>
          </a:p>
          <a:p>
            <a:pPr lvl="1" indent="-342900">
              <a:spcBef>
                <a:spcPts val="0"/>
              </a:spcBef>
              <a:buSzPts val="1800"/>
              <a:buChar char="●"/>
            </a:pPr>
            <a:r>
              <a:rPr lang="en" dirty="0"/>
              <a:t>Neural networks are capable of </a:t>
            </a:r>
            <a:r>
              <a:rPr lang="en-US" dirty="0"/>
              <a:t>discovering </a:t>
            </a:r>
            <a:r>
              <a:rPr lang="en" dirty="0"/>
              <a:t>complex relationships in data without being told </a:t>
            </a:r>
            <a:r>
              <a:rPr lang="en-US" dirty="0"/>
              <a:t>about them </a:t>
            </a:r>
            <a:r>
              <a:rPr lang="en" dirty="0"/>
              <a:t>explicitly. </a:t>
            </a:r>
          </a:p>
          <a:p>
            <a:pPr lvl="1" indent="-342900">
              <a:spcBef>
                <a:spcPts val="0"/>
              </a:spcBef>
              <a:buSzPts val="1800"/>
              <a:buChar char="●"/>
            </a:pPr>
            <a:r>
              <a:rPr lang="en" dirty="0"/>
              <a:t>Deep Larning deals effectively with </a:t>
            </a:r>
            <a:r>
              <a:rPr lang="en-US" dirty="0">
                <a:solidFill>
                  <a:srgbClr val="FF0000"/>
                </a:solidFill>
              </a:rPr>
              <a:t>data in the form of </a:t>
            </a:r>
            <a:r>
              <a:rPr lang="en" dirty="0">
                <a:solidFill>
                  <a:srgbClr val="FF0000"/>
                </a:solidFill>
              </a:rPr>
              <a:t>images and vide</a:t>
            </a:r>
            <a:r>
              <a:rPr lang="en-US" dirty="0">
                <a:solidFill>
                  <a:srgbClr val="FF0000"/>
                </a:solidFill>
              </a:rPr>
              <a:t>o</a:t>
            </a:r>
            <a:r>
              <a:rPr lang="en" dirty="0">
                <a:solidFill>
                  <a:srgbClr val="FF0000"/>
                </a:solidFill>
              </a:rPr>
              <a:t>s.</a:t>
            </a:r>
            <a:endParaRPr dirty="0">
              <a:solidFill>
                <a:srgbClr val="FF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3" name="Google Shape;83;p16"/>
          <p:cNvPicPr preferRelativeResize="0"/>
          <p:nvPr/>
        </p:nvPicPr>
        <p:blipFill rotWithShape="1">
          <a:blip r:embed="rId3">
            <a:alphaModFix/>
          </a:blip>
          <a:srcRect t="19113"/>
          <a:stretch/>
        </p:blipFill>
        <p:spPr>
          <a:xfrm>
            <a:off x="1165860" y="740100"/>
            <a:ext cx="6812276" cy="3663301"/>
          </a:xfrm>
          <a:prstGeom prst="rect">
            <a:avLst/>
          </a:prstGeom>
          <a:noFill/>
          <a:ln>
            <a:noFill/>
          </a:ln>
        </p:spPr>
      </p:pic>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23314</TotalTime>
  <Words>2631</Words>
  <Application>Microsoft Office PowerPoint</Application>
  <PresentationFormat>On-screen Show (16:9)</PresentationFormat>
  <Paragraphs>220</Paragraphs>
  <Slides>52</Slides>
  <Notes>39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IBM Plex Sans</vt:lpstr>
      <vt:lpstr>sohne</vt:lpstr>
      <vt:lpstr>Roboto</vt:lpstr>
      <vt:lpstr>Material</vt:lpstr>
      <vt:lpstr>Artificial Intelligence Workshop  Summer School 2023 Dr. Vinod PANGRACIOUS</vt:lpstr>
      <vt:lpstr>What is Artificial Intelligence  </vt:lpstr>
      <vt:lpstr>It is the science and engineering of making intelligent machines, especially intelligent computer programs. </vt:lpstr>
      <vt:lpstr>What is intelligence ?</vt:lpstr>
      <vt:lpstr>Intelligence is the computational part of the ability to achieve goals in the world. Varying kinds and degrees of intelligence occur in people, many animals and some machines</vt:lpstr>
      <vt:lpstr>Intelligence involves mechanisms, and AI research has discovered how to make computers carry out some of them and not others.   If doing a task requires only mechanisms that are well understood today, computer programs can give very impressive performances on these tasks. Such programs should be considered “somewhat intelligent”.</vt:lpstr>
      <vt:lpstr>Deep Learning Basics</vt:lpstr>
      <vt:lpstr>AI vs ML vs DL</vt:lpstr>
      <vt:lpstr>PowerPoint Presentation</vt:lpstr>
      <vt:lpstr>Applications of AI </vt:lpstr>
      <vt:lpstr>Applications of DL</vt:lpstr>
      <vt:lpstr>Neural Networks</vt:lpstr>
      <vt:lpstr>Neural Network Process</vt:lpstr>
      <vt:lpstr>Weights and Activation Function</vt:lpstr>
      <vt:lpstr>Weight Initialization What makes a good or bad initialization? How can different magnitudes of initializations lead to exploding and vanishing gradients?</vt:lpstr>
      <vt:lpstr>If we initialize weights to all zeros or the same value, what problem arises?</vt:lpstr>
      <vt:lpstr>Weight Initialization</vt:lpstr>
      <vt:lpstr>He or Hey Initialization of Weights</vt:lpstr>
      <vt:lpstr>How to choose the right weight initialization </vt:lpstr>
      <vt:lpstr>Why we need Activation Function</vt:lpstr>
      <vt:lpstr>What is an Activation Function </vt:lpstr>
      <vt:lpstr>Common Activation Functions </vt:lpstr>
      <vt:lpstr>Common Activation Functions </vt:lpstr>
      <vt:lpstr>How to choose the right activation function?</vt:lpstr>
      <vt:lpstr>Types of Neural Networks </vt:lpstr>
      <vt:lpstr>Feed-Forward Neural Networks</vt:lpstr>
      <vt:lpstr>Recurrent Neural Networks (RNN)</vt:lpstr>
      <vt:lpstr>Convolutional Neural Networks (CNNs)</vt:lpstr>
      <vt:lpstr>Convolutional Neural Networks</vt:lpstr>
      <vt:lpstr>Image as Matrix of Pixels</vt:lpstr>
      <vt:lpstr>Convolutional Neural Networks</vt:lpstr>
      <vt:lpstr>First point</vt:lpstr>
      <vt:lpstr>Convolution Layer</vt:lpstr>
      <vt:lpstr>Pooling Layer</vt:lpstr>
      <vt:lpstr>PowerPoint Presentation</vt:lpstr>
      <vt:lpstr>Fully-Connected Layer</vt:lpstr>
      <vt:lpstr>PowerPoint Presentation</vt:lpstr>
      <vt:lpstr>Advances in Computing Hardware</vt:lpstr>
      <vt:lpstr>Deep Learning Workflow</vt:lpstr>
      <vt:lpstr>Deep Learning Workflow</vt:lpstr>
      <vt:lpstr>Training</vt:lpstr>
      <vt:lpstr>Testing</vt:lpstr>
      <vt:lpstr>Deployment</vt:lpstr>
      <vt:lpstr>Understanding Deep Learning Terminology</vt:lpstr>
      <vt:lpstr>Epoch</vt:lpstr>
      <vt:lpstr>Batch Size</vt:lpstr>
      <vt:lpstr>Learning Rate</vt:lpstr>
      <vt:lpstr>Loss Function</vt:lpstr>
      <vt:lpstr>Examples of Loss Functions</vt:lpstr>
      <vt:lpstr>Overfitting </vt:lpstr>
      <vt:lpstr>Overfitting</vt:lpstr>
      <vt:lpstr>Solutions to overfitting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Workshop</dc:title>
  <dc:creator>Vinod Pangracious</dc:creator>
  <cp:lastModifiedBy>Vinod Pangracious</cp:lastModifiedBy>
  <cp:revision>57</cp:revision>
  <cp:lastPrinted>2023-06-30T09:29:55Z</cp:lastPrinted>
  <dcterms:modified xsi:type="dcterms:W3CDTF">2023-06-30T09:48:48Z</dcterms:modified>
</cp:coreProperties>
</file>